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57" r:id="rId2"/>
    <p:sldMasterId id="2147483659" r:id="rId3"/>
  </p:sldMasterIdLst>
  <p:notesMasterIdLst>
    <p:notesMasterId r:id="rId34"/>
  </p:notesMasterIdLst>
  <p:sldIdLst>
    <p:sldId id="256" r:id="rId4"/>
    <p:sldId id="357" r:id="rId5"/>
    <p:sldId id="345" r:id="rId6"/>
    <p:sldId id="375" r:id="rId7"/>
    <p:sldId id="346" r:id="rId8"/>
    <p:sldId id="347" r:id="rId9"/>
    <p:sldId id="348" r:id="rId10"/>
    <p:sldId id="350" r:id="rId11"/>
    <p:sldId id="351" r:id="rId12"/>
    <p:sldId id="374" r:id="rId13"/>
    <p:sldId id="352" r:id="rId14"/>
    <p:sldId id="353" r:id="rId15"/>
    <p:sldId id="354" r:id="rId16"/>
    <p:sldId id="355" r:id="rId17"/>
    <p:sldId id="356" r:id="rId18"/>
    <p:sldId id="358" r:id="rId19"/>
    <p:sldId id="359" r:id="rId20"/>
    <p:sldId id="363" r:id="rId21"/>
    <p:sldId id="360" r:id="rId22"/>
    <p:sldId id="367" r:id="rId23"/>
    <p:sldId id="377" r:id="rId24"/>
    <p:sldId id="366" r:id="rId25"/>
    <p:sldId id="361" r:id="rId26"/>
    <p:sldId id="362" r:id="rId27"/>
    <p:sldId id="378" r:id="rId28"/>
    <p:sldId id="368" r:id="rId29"/>
    <p:sldId id="376" r:id="rId30"/>
    <p:sldId id="370" r:id="rId31"/>
    <p:sldId id="300" r:id="rId32"/>
    <p:sldId id="379" r:id="rId33"/>
  </p:sldIdLst>
  <p:sldSz cx="9144000" cy="6858000" type="screen4x3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00"/>
    <a:srgbClr val="010103"/>
    <a:srgbClr val="FF0000"/>
    <a:srgbClr val="A33F1F"/>
    <a:srgbClr val="4D4D4D"/>
    <a:srgbClr val="006983"/>
    <a:srgbClr val="267485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9759" autoAdjust="0"/>
  </p:normalViewPr>
  <p:slideViewPr>
    <p:cSldViewPr>
      <p:cViewPr>
        <p:scale>
          <a:sx n="100" d="100"/>
          <a:sy n="100" d="100"/>
        </p:scale>
        <p:origin x="-210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 alt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" y="744538"/>
            <a:ext cx="39687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D09FBB4-8CD1-4F73-AD59-9F7618375D4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29829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9FBB4-8CD1-4F73-AD59-9F7618375D4E}" type="slidenum">
              <a:rPr lang="en-AU" altLang="en-US" smtClean="0"/>
              <a:pPr/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5168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57138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860550"/>
            <a:ext cx="2057400" cy="2622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860550"/>
            <a:ext cx="6022975" cy="2622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3275174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549275"/>
          </a:xfrm>
        </p:spPr>
        <p:txBody>
          <a:bodyPr lIns="90000" tIns="46800" rIns="90000" bIns="46800"/>
          <a:lstStyle>
            <a:lvl1pPr>
              <a:defRPr sz="3000">
                <a:solidFill>
                  <a:srgbClr val="4D4D4D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482850"/>
            <a:ext cx="7916862" cy="396875"/>
          </a:xfrm>
        </p:spPr>
        <p:txBody>
          <a:bodyPr lIns="90000" tIns="46800" rIns="90000" bIns="46800">
            <a:spAutoFit/>
          </a:bodyPr>
          <a:lstStyle>
            <a:lvl1pPr>
              <a:defRPr sz="2000"/>
            </a:lvl1pPr>
          </a:lstStyle>
          <a:p>
            <a:pPr lvl="0"/>
            <a:r>
              <a:rPr lang="en-AU" altLang="en-US" noProof="0" smtClean="0"/>
              <a:t>Click to edit Master Author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192198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30291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399733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3562894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368438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3347007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308874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190774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2758585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1835387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5925"/>
            <a:ext cx="20574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5925"/>
            <a:ext cx="60198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  <p:extLst>
      <p:ext uri="{BB962C8B-B14F-4D97-AF65-F5344CB8AC3E}">
        <p14:creationId xmlns:p14="http://schemas.microsoft.com/office/powerpoint/2010/main" val="2658776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073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9440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2482850"/>
            <a:ext cx="40386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2482850"/>
            <a:ext cx="4038600" cy="396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3897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3743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9100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4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551569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283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728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113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1860550"/>
            <a:ext cx="2057400" cy="1019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1860550"/>
            <a:ext cx="6022975" cy="1019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06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2409825"/>
            <a:ext cx="4038600" cy="207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88" y="2409825"/>
            <a:ext cx="4038600" cy="207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59026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171552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346873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44522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293457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  <p:extLst>
      <p:ext uri="{BB962C8B-B14F-4D97-AF65-F5344CB8AC3E}">
        <p14:creationId xmlns:p14="http://schemas.microsoft.com/office/powerpoint/2010/main" val="356180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409825"/>
            <a:ext cx="82296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860550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635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5084763"/>
            <a:ext cx="8208962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spcBef>
                <a:spcPct val="50000"/>
              </a:spcBef>
              <a:defRPr sz="1700" b="1">
                <a:solidFill>
                  <a:srgbClr val="4D4D4D"/>
                </a:solidFill>
              </a:defRPr>
            </a:lvl1pPr>
          </a:lstStyle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pitchFamily="34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5113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3pPr>
      <a:lvl4pPr marL="1344613" indent="-268288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828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828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5925"/>
            <a:ext cx="822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3" y="6459538"/>
            <a:ext cx="47513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altLang="en-US"/>
              <a:t>34</a:t>
            </a:r>
            <a:r>
              <a:rPr lang="en-AU" altLang="en-US" baseline="30000"/>
              <a:t>th</a:t>
            </a:r>
            <a:r>
              <a:rPr lang="en-AU" altLang="en-US"/>
              <a:t> IGC, August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2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22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20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pitchFamily="34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4363" y="186055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482850"/>
            <a:ext cx="822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en-US" smtClean="0"/>
              <a:t>Click to edit Master Author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860550"/>
            <a:ext cx="7916862" cy="1479509"/>
          </a:xfrm>
          <a:noFill/>
          <a:ln/>
        </p:spPr>
        <p:txBody>
          <a:bodyPr/>
          <a:lstStyle/>
          <a:p>
            <a:r>
              <a:rPr lang="en-US" altLang="en-US" dirty="0" smtClean="0"/>
              <a:t>Metallogenesis in New South Wales: new (and old) insights from spatial and temporal variations in radiogenic isotopes</a:t>
            </a:r>
            <a:endParaRPr lang="en-AU" altLang="en-US" dirty="0"/>
          </a:p>
        </p:txBody>
      </p:sp>
      <p:sp>
        <p:nvSpPr>
          <p:cNvPr id="382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573016"/>
            <a:ext cx="7916863" cy="2556727"/>
          </a:xfrm>
        </p:spPr>
        <p:txBody>
          <a:bodyPr/>
          <a:lstStyle/>
          <a:p>
            <a:r>
              <a:rPr lang="en-AU" altLang="en-US" dirty="0"/>
              <a:t>David L Huston, David C </a:t>
            </a:r>
            <a:r>
              <a:rPr lang="en-AU" altLang="en-US" dirty="0" smtClean="0"/>
              <a:t>Champion, Terrence P Mernagh (Geoscience Australia)</a:t>
            </a:r>
          </a:p>
          <a:p>
            <a:r>
              <a:rPr lang="en-AU" altLang="en-US" dirty="0" smtClean="0"/>
              <a:t>Peter </a:t>
            </a:r>
            <a:r>
              <a:rPr lang="en-AU" altLang="en-US" dirty="0" err="1" smtClean="0"/>
              <a:t>Downes</a:t>
            </a:r>
            <a:r>
              <a:rPr lang="en-AU" altLang="en-US" dirty="0" smtClean="0"/>
              <a:t> (Geological Survey of New South Wales)</a:t>
            </a:r>
          </a:p>
          <a:p>
            <a:r>
              <a:rPr lang="en-AU" altLang="en-US" dirty="0" smtClean="0"/>
              <a:t>Phil Jones (Straits Resources)</a:t>
            </a:r>
          </a:p>
          <a:p>
            <a:r>
              <a:rPr lang="en-AU" altLang="en-US" dirty="0" smtClean="0"/>
              <a:t>Graham Carr (CSIRO Earth Sciences and Resource Engineering)</a:t>
            </a:r>
          </a:p>
          <a:p>
            <a:r>
              <a:rPr lang="en-AU" altLang="en-US" dirty="0" smtClean="0"/>
              <a:t>David Forster (Geological Survey of New South Wales)</a:t>
            </a:r>
            <a:endParaRPr lang="en-A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Timing of mineralisation in the </a:t>
            </a:r>
            <a:r>
              <a:rPr lang="en-AU" altLang="en-US" sz="2800" dirty="0" err="1" smtClean="0"/>
              <a:t>Tasmanides</a:t>
            </a:r>
            <a:endParaRPr lang="en-AU" altLang="en-US" sz="2800" dirty="0"/>
          </a:p>
        </p:txBody>
      </p:sp>
      <p:pic>
        <p:nvPicPr>
          <p:cNvPr id="4" name="Picture 48" descr="Mineralisation age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19955"/>
            <a:ext cx="8777287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6716713" y="2372568"/>
            <a:ext cx="1808162" cy="3335337"/>
            <a:chOff x="4231" y="1263"/>
            <a:chExt cx="1139" cy="2101"/>
          </a:xfrm>
        </p:grpSpPr>
        <p:sp>
          <p:nvSpPr>
            <p:cNvPr id="6" name="Rectangle 59"/>
            <p:cNvSpPr>
              <a:spLocks noChangeArrowheads="1"/>
            </p:cNvSpPr>
            <p:nvPr/>
          </p:nvSpPr>
          <p:spPr bwMode="auto">
            <a:xfrm>
              <a:off x="4576" y="1836"/>
              <a:ext cx="440" cy="1528"/>
            </a:xfrm>
            <a:prstGeom prst="rect">
              <a:avLst/>
            </a:prstGeom>
            <a:solidFill>
              <a:srgbClr val="0033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" name="Text Box 60"/>
            <p:cNvSpPr txBox="1">
              <a:spLocks noChangeArrowheads="1"/>
            </p:cNvSpPr>
            <p:nvPr/>
          </p:nvSpPr>
          <p:spPr bwMode="auto">
            <a:xfrm>
              <a:off x="4231" y="1263"/>
              <a:ext cx="11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660066"/>
                  </a:solidFill>
                </a:rPr>
                <a:t>Hunter-Bowen</a:t>
              </a:r>
            </a:p>
          </p:txBody>
        </p:sp>
        <p:sp>
          <p:nvSpPr>
            <p:cNvPr id="8" name="Line 61"/>
            <p:cNvSpPr>
              <a:spLocks noChangeShapeType="1"/>
            </p:cNvSpPr>
            <p:nvPr/>
          </p:nvSpPr>
          <p:spPr bwMode="auto">
            <a:xfrm>
              <a:off x="4652" y="1504"/>
              <a:ext cx="52" cy="4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5378450" y="869205"/>
            <a:ext cx="1943100" cy="4838700"/>
            <a:chOff x="3388" y="316"/>
            <a:chExt cx="1224" cy="3048"/>
          </a:xfrm>
        </p:grpSpPr>
        <p:sp>
          <p:nvSpPr>
            <p:cNvPr id="10" name="Rectangle 57"/>
            <p:cNvSpPr>
              <a:spLocks noChangeArrowheads="1"/>
            </p:cNvSpPr>
            <p:nvPr/>
          </p:nvSpPr>
          <p:spPr bwMode="auto">
            <a:xfrm>
              <a:off x="3388" y="316"/>
              <a:ext cx="120" cy="1524"/>
            </a:xfrm>
            <a:prstGeom prst="rect">
              <a:avLst/>
            </a:prstGeom>
            <a:solidFill>
              <a:srgbClr val="6600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Rectangle 58"/>
            <p:cNvSpPr>
              <a:spLocks noChangeArrowheads="1"/>
            </p:cNvSpPr>
            <p:nvPr/>
          </p:nvSpPr>
          <p:spPr bwMode="auto">
            <a:xfrm>
              <a:off x="3388" y="2600"/>
              <a:ext cx="124" cy="764"/>
            </a:xfrm>
            <a:prstGeom prst="rect">
              <a:avLst/>
            </a:prstGeom>
            <a:solidFill>
              <a:srgbClr val="6600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3583" y="2355"/>
              <a:ext cx="8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660066"/>
                  </a:solidFill>
                </a:rPr>
                <a:t>Kanimblan</a:t>
              </a:r>
            </a:p>
          </p:txBody>
        </p:sp>
        <p:sp>
          <p:nvSpPr>
            <p:cNvPr id="13" name="Line 63"/>
            <p:cNvSpPr>
              <a:spLocks noChangeShapeType="1"/>
            </p:cNvSpPr>
            <p:nvPr/>
          </p:nvSpPr>
          <p:spPr bwMode="auto">
            <a:xfrm flipV="1">
              <a:off x="3464" y="656"/>
              <a:ext cx="244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Line 64"/>
            <p:cNvSpPr>
              <a:spLocks noChangeShapeType="1"/>
            </p:cNvSpPr>
            <p:nvPr/>
          </p:nvSpPr>
          <p:spPr bwMode="auto">
            <a:xfrm flipH="1">
              <a:off x="3456" y="2536"/>
              <a:ext cx="16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 Box 66"/>
            <p:cNvSpPr txBox="1">
              <a:spLocks noChangeArrowheads="1"/>
            </p:cNvSpPr>
            <p:nvPr/>
          </p:nvSpPr>
          <p:spPr bwMode="auto">
            <a:xfrm>
              <a:off x="3739" y="531"/>
              <a:ext cx="8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660066"/>
                  </a:solidFill>
                </a:rPr>
                <a:t>Kanimblan</a:t>
              </a:r>
            </a:p>
          </p:txBody>
        </p:sp>
      </p:grpSp>
      <p:grpSp>
        <p:nvGrpSpPr>
          <p:cNvPr id="16" name="Group 71"/>
          <p:cNvGrpSpPr>
            <a:grpSpLocks/>
          </p:cNvGrpSpPr>
          <p:nvPr/>
        </p:nvGrpSpPr>
        <p:grpSpPr bwMode="auto">
          <a:xfrm>
            <a:off x="4781550" y="862855"/>
            <a:ext cx="1979613" cy="4838700"/>
            <a:chOff x="3012" y="312"/>
            <a:chExt cx="1247" cy="3048"/>
          </a:xfrm>
        </p:grpSpPr>
        <p:sp>
          <p:nvSpPr>
            <p:cNvPr id="17" name="Rectangle 55"/>
            <p:cNvSpPr>
              <a:spLocks noChangeArrowheads="1"/>
            </p:cNvSpPr>
            <p:nvPr/>
          </p:nvSpPr>
          <p:spPr bwMode="auto">
            <a:xfrm>
              <a:off x="3016" y="2600"/>
              <a:ext cx="120" cy="760"/>
            </a:xfrm>
            <a:prstGeom prst="rect">
              <a:avLst/>
            </a:prstGeom>
            <a:solidFill>
              <a:srgbClr val="3399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8" name="Rectangle 56"/>
            <p:cNvSpPr>
              <a:spLocks noChangeArrowheads="1"/>
            </p:cNvSpPr>
            <p:nvPr/>
          </p:nvSpPr>
          <p:spPr bwMode="auto">
            <a:xfrm>
              <a:off x="3012" y="312"/>
              <a:ext cx="120" cy="1524"/>
            </a:xfrm>
            <a:prstGeom prst="rect">
              <a:avLst/>
            </a:prstGeom>
            <a:solidFill>
              <a:srgbClr val="3399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9" name="Text Box 65"/>
            <p:cNvSpPr txBox="1">
              <a:spLocks noChangeArrowheads="1"/>
            </p:cNvSpPr>
            <p:nvPr/>
          </p:nvSpPr>
          <p:spPr bwMode="auto">
            <a:xfrm>
              <a:off x="3049" y="1899"/>
              <a:ext cx="12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006666"/>
                  </a:solidFill>
                </a:rPr>
                <a:t>Tabberabberan</a:t>
              </a:r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>
              <a:off x="3084" y="1808"/>
              <a:ext cx="60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Line 70"/>
            <p:cNvSpPr>
              <a:spLocks noChangeShapeType="1"/>
            </p:cNvSpPr>
            <p:nvPr/>
          </p:nvSpPr>
          <p:spPr bwMode="auto">
            <a:xfrm flipH="1">
              <a:off x="3072" y="2128"/>
              <a:ext cx="84" cy="5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2" name="Group 136"/>
          <p:cNvGrpSpPr>
            <a:grpSpLocks/>
          </p:cNvGrpSpPr>
          <p:nvPr/>
        </p:nvGrpSpPr>
        <p:grpSpPr bwMode="auto">
          <a:xfrm>
            <a:off x="3808413" y="869205"/>
            <a:ext cx="1033462" cy="4838700"/>
            <a:chOff x="2399" y="316"/>
            <a:chExt cx="651" cy="3048"/>
          </a:xfrm>
        </p:grpSpPr>
        <p:sp>
          <p:nvSpPr>
            <p:cNvPr id="23" name="Text Box 72"/>
            <p:cNvSpPr txBox="1">
              <a:spLocks noChangeArrowheads="1"/>
            </p:cNvSpPr>
            <p:nvPr/>
          </p:nvSpPr>
          <p:spPr bwMode="auto">
            <a:xfrm>
              <a:off x="2399" y="1907"/>
              <a:ext cx="6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FF0000"/>
                  </a:solidFill>
                </a:rPr>
                <a:t>Bindian</a:t>
              </a:r>
            </a:p>
          </p:txBody>
        </p:sp>
        <p:grpSp>
          <p:nvGrpSpPr>
            <p:cNvPr id="24" name="Group 75"/>
            <p:cNvGrpSpPr>
              <a:grpSpLocks/>
            </p:cNvGrpSpPr>
            <p:nvPr/>
          </p:nvGrpSpPr>
          <p:grpSpPr bwMode="auto">
            <a:xfrm>
              <a:off x="2692" y="316"/>
              <a:ext cx="188" cy="3048"/>
              <a:chOff x="2692" y="316"/>
              <a:chExt cx="188" cy="3048"/>
            </a:xfrm>
          </p:grpSpPr>
          <p:sp>
            <p:nvSpPr>
              <p:cNvPr id="25" name="Rectangle 53"/>
              <p:cNvSpPr>
                <a:spLocks noChangeArrowheads="1"/>
              </p:cNvSpPr>
              <p:nvPr/>
            </p:nvSpPr>
            <p:spPr bwMode="auto">
              <a:xfrm>
                <a:off x="2692" y="316"/>
                <a:ext cx="188" cy="1524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6" name="Rectangle 54"/>
              <p:cNvSpPr>
                <a:spLocks noChangeArrowheads="1"/>
              </p:cNvSpPr>
              <p:nvPr/>
            </p:nvSpPr>
            <p:spPr bwMode="auto">
              <a:xfrm>
                <a:off x="2692" y="2596"/>
                <a:ext cx="184" cy="768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7" name="Line 73"/>
              <p:cNvSpPr>
                <a:spLocks noChangeShapeType="1"/>
              </p:cNvSpPr>
              <p:nvPr/>
            </p:nvSpPr>
            <p:spPr bwMode="auto">
              <a:xfrm flipV="1">
                <a:off x="2772" y="1792"/>
                <a:ext cx="12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Line 74"/>
              <p:cNvSpPr>
                <a:spLocks noChangeShapeType="1"/>
              </p:cNvSpPr>
              <p:nvPr/>
            </p:nvSpPr>
            <p:spPr bwMode="auto">
              <a:xfrm>
                <a:off x="2752" y="2140"/>
                <a:ext cx="44" cy="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29" name="Group 135"/>
          <p:cNvGrpSpPr>
            <a:grpSpLocks/>
          </p:cNvGrpSpPr>
          <p:nvPr/>
        </p:nvGrpSpPr>
        <p:grpSpPr bwMode="auto">
          <a:xfrm>
            <a:off x="2614613" y="869205"/>
            <a:ext cx="1497012" cy="4832350"/>
            <a:chOff x="1647" y="316"/>
            <a:chExt cx="943" cy="3044"/>
          </a:xfrm>
        </p:grpSpPr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>
              <a:off x="2184" y="316"/>
              <a:ext cx="308" cy="1520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1" name="Rectangle 52"/>
            <p:cNvSpPr>
              <a:spLocks noChangeArrowheads="1"/>
            </p:cNvSpPr>
            <p:nvPr/>
          </p:nvSpPr>
          <p:spPr bwMode="auto">
            <a:xfrm>
              <a:off x="2372" y="2600"/>
              <a:ext cx="120" cy="760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32" name="Group 79"/>
            <p:cNvGrpSpPr>
              <a:grpSpLocks/>
            </p:cNvGrpSpPr>
            <p:nvPr/>
          </p:nvGrpSpPr>
          <p:grpSpPr bwMode="auto">
            <a:xfrm>
              <a:off x="1647" y="1764"/>
              <a:ext cx="943" cy="884"/>
              <a:chOff x="1647" y="1764"/>
              <a:chExt cx="943" cy="884"/>
            </a:xfrm>
          </p:grpSpPr>
          <p:sp>
            <p:nvSpPr>
              <p:cNvPr id="33" name="Text Box 76"/>
              <p:cNvSpPr txBox="1">
                <a:spLocks noChangeArrowheads="1"/>
              </p:cNvSpPr>
              <p:nvPr/>
            </p:nvSpPr>
            <p:spPr bwMode="auto">
              <a:xfrm>
                <a:off x="1647" y="2207"/>
                <a:ext cx="94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AU" altLang="en-US" sz="2000">
                    <a:solidFill>
                      <a:srgbClr val="660066"/>
                    </a:solidFill>
                  </a:rPr>
                  <a:t>Benambran</a:t>
                </a:r>
              </a:p>
            </p:txBody>
          </p:sp>
          <p:sp>
            <p:nvSpPr>
              <p:cNvPr id="34" name="Line 77"/>
              <p:cNvSpPr>
                <a:spLocks noChangeShapeType="1"/>
              </p:cNvSpPr>
              <p:nvPr/>
            </p:nvSpPr>
            <p:spPr bwMode="auto">
              <a:xfrm flipV="1">
                <a:off x="2220" y="1764"/>
                <a:ext cx="100" cy="4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" name="Line 78"/>
              <p:cNvSpPr>
                <a:spLocks noChangeShapeType="1"/>
              </p:cNvSpPr>
              <p:nvPr/>
            </p:nvSpPr>
            <p:spPr bwMode="auto">
              <a:xfrm>
                <a:off x="2224" y="2452"/>
                <a:ext cx="176" cy="1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36" name="Group 84"/>
          <p:cNvGrpSpPr>
            <a:grpSpLocks/>
          </p:cNvGrpSpPr>
          <p:nvPr/>
        </p:nvGrpSpPr>
        <p:grpSpPr bwMode="auto">
          <a:xfrm>
            <a:off x="1254125" y="869205"/>
            <a:ext cx="1514475" cy="1652588"/>
            <a:chOff x="790" y="316"/>
            <a:chExt cx="954" cy="1041"/>
          </a:xfrm>
        </p:grpSpPr>
        <p:sp>
          <p:nvSpPr>
            <p:cNvPr id="37" name="Rectangle 49"/>
            <p:cNvSpPr>
              <a:spLocks noChangeArrowheads="1"/>
            </p:cNvSpPr>
            <p:nvPr/>
          </p:nvSpPr>
          <p:spPr bwMode="auto">
            <a:xfrm>
              <a:off x="1428" y="316"/>
              <a:ext cx="64" cy="764"/>
            </a:xfrm>
            <a:prstGeom prst="rect">
              <a:avLst/>
            </a:prstGeom>
            <a:solidFill>
              <a:srgbClr val="993300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8" name="Rectangle 50"/>
            <p:cNvSpPr>
              <a:spLocks noChangeArrowheads="1"/>
            </p:cNvSpPr>
            <p:nvPr/>
          </p:nvSpPr>
          <p:spPr bwMode="auto">
            <a:xfrm>
              <a:off x="1616" y="316"/>
              <a:ext cx="128" cy="764"/>
            </a:xfrm>
            <a:prstGeom prst="rect">
              <a:avLst/>
            </a:prstGeom>
            <a:solidFill>
              <a:srgbClr val="993300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9" name="Text Box 81"/>
            <p:cNvSpPr txBox="1">
              <a:spLocks noChangeArrowheads="1"/>
            </p:cNvSpPr>
            <p:nvPr/>
          </p:nvSpPr>
          <p:spPr bwMode="auto">
            <a:xfrm>
              <a:off x="790" y="1107"/>
              <a:ext cx="93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993300"/>
                  </a:solidFill>
                </a:rPr>
                <a:t>Delamerian</a:t>
              </a:r>
            </a:p>
          </p:txBody>
        </p:sp>
        <p:sp>
          <p:nvSpPr>
            <p:cNvPr id="40" name="Line 82"/>
            <p:cNvSpPr>
              <a:spLocks noChangeShapeType="1"/>
            </p:cNvSpPr>
            <p:nvPr/>
          </p:nvSpPr>
          <p:spPr bwMode="auto">
            <a:xfrm flipV="1">
              <a:off x="1584" y="1020"/>
              <a:ext cx="92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Line 83"/>
            <p:cNvSpPr>
              <a:spLocks noChangeShapeType="1"/>
            </p:cNvSpPr>
            <p:nvPr/>
          </p:nvSpPr>
          <p:spPr bwMode="auto">
            <a:xfrm>
              <a:off x="1460" y="1040"/>
              <a:ext cx="52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8" name="Text Box 111"/>
          <p:cNvSpPr txBox="1">
            <a:spLocks noChangeArrowheads="1"/>
          </p:cNvSpPr>
          <p:nvPr/>
        </p:nvSpPr>
        <p:spPr bwMode="auto">
          <a:xfrm>
            <a:off x="825500" y="4195018"/>
            <a:ext cx="175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Lode gold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3571875" y="1671191"/>
            <a:ext cx="1990725" cy="966489"/>
            <a:chOff x="3571875" y="1671191"/>
            <a:chExt cx="1990725" cy="966489"/>
          </a:xfrm>
        </p:grpSpPr>
        <p:sp>
          <p:nvSpPr>
            <p:cNvPr id="53" name="Oval 98"/>
            <p:cNvSpPr>
              <a:spLocks noChangeArrowheads="1"/>
            </p:cNvSpPr>
            <p:nvPr/>
          </p:nvSpPr>
          <p:spPr bwMode="auto">
            <a:xfrm>
              <a:off x="4775200" y="2247155"/>
              <a:ext cx="381000" cy="390525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4" name="Oval 107"/>
            <p:cNvSpPr>
              <a:spLocks noChangeArrowheads="1"/>
            </p:cNvSpPr>
            <p:nvPr/>
          </p:nvSpPr>
          <p:spPr bwMode="auto">
            <a:xfrm>
              <a:off x="3571875" y="2224930"/>
              <a:ext cx="381000" cy="390525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5" name="Oval 108"/>
            <p:cNvSpPr>
              <a:spLocks noChangeArrowheads="1"/>
            </p:cNvSpPr>
            <p:nvPr/>
          </p:nvSpPr>
          <p:spPr bwMode="auto">
            <a:xfrm>
              <a:off x="4162425" y="2234455"/>
              <a:ext cx="381000" cy="390525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6" name="Oval 109"/>
            <p:cNvSpPr>
              <a:spLocks noChangeArrowheads="1"/>
            </p:cNvSpPr>
            <p:nvPr/>
          </p:nvSpPr>
          <p:spPr bwMode="auto">
            <a:xfrm>
              <a:off x="5181600" y="2234455"/>
              <a:ext cx="381000" cy="390525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70300" y="1671191"/>
              <a:ext cx="15392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2400" dirty="0" smtClean="0">
                  <a:solidFill>
                    <a:srgbClr val="010103"/>
                  </a:solidFill>
                </a:rPr>
                <a:t>Lode gold</a:t>
              </a:r>
              <a:endParaRPr lang="en-AU" sz="2400" dirty="0">
                <a:solidFill>
                  <a:srgbClr val="010103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04423" y="2708920"/>
            <a:ext cx="3383377" cy="461665"/>
            <a:chOff x="604423" y="2708920"/>
            <a:chExt cx="3383377" cy="461665"/>
          </a:xfrm>
        </p:grpSpPr>
        <p:sp>
          <p:nvSpPr>
            <p:cNvPr id="60" name="Oval 125"/>
            <p:cNvSpPr>
              <a:spLocks noChangeArrowheads="1"/>
            </p:cNvSpPr>
            <p:nvPr/>
          </p:nvSpPr>
          <p:spPr bwMode="auto">
            <a:xfrm>
              <a:off x="3606800" y="2736105"/>
              <a:ext cx="381000" cy="390525"/>
            </a:xfrm>
            <a:prstGeom prst="ellipse">
              <a:avLst/>
            </a:prstGeom>
            <a:solidFill>
              <a:srgbClr val="339966">
                <a:alpha val="3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4423" y="2708920"/>
              <a:ext cx="29594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2400" dirty="0" smtClean="0">
                  <a:solidFill>
                    <a:srgbClr val="010103"/>
                  </a:solidFill>
                </a:rPr>
                <a:t>Porphyry-epithermal</a:t>
              </a:r>
              <a:endParaRPr lang="en-AU" sz="2400" dirty="0">
                <a:solidFill>
                  <a:srgbClr val="010103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006850" y="2602755"/>
            <a:ext cx="1490258" cy="548163"/>
            <a:chOff x="4006850" y="2602755"/>
            <a:chExt cx="1490258" cy="548163"/>
          </a:xfrm>
        </p:grpSpPr>
        <p:sp>
          <p:nvSpPr>
            <p:cNvPr id="47" name="Oval 87"/>
            <p:cNvSpPr>
              <a:spLocks noChangeArrowheads="1"/>
            </p:cNvSpPr>
            <p:nvPr/>
          </p:nvSpPr>
          <p:spPr bwMode="auto">
            <a:xfrm>
              <a:off x="4006850" y="2602755"/>
              <a:ext cx="381000" cy="390525"/>
            </a:xfrm>
            <a:prstGeom prst="ellipse">
              <a:avLst/>
            </a:prstGeom>
            <a:solidFill>
              <a:srgbClr val="0000FF">
                <a:alpha val="30000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422775" y="2689253"/>
              <a:ext cx="10743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sz="2400" dirty="0" err="1" smtClean="0">
                  <a:solidFill>
                    <a:srgbClr val="010103"/>
                  </a:solidFill>
                </a:rPr>
                <a:t>VHMS</a:t>
              </a:r>
              <a:endParaRPr lang="en-AU" sz="2400" dirty="0">
                <a:solidFill>
                  <a:srgbClr val="01010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04"/>
            <a:ext cx="9144000" cy="646938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</a:t>
            </a:r>
            <a:r>
              <a:rPr lang="en-AU" altLang="en-US" sz="2800" baseline="30000" dirty="0" err="1" smtClean="0"/>
              <a:t>206</a:t>
            </a:r>
            <a:r>
              <a:rPr lang="en-AU" altLang="en-US" sz="2800" dirty="0" err="1" smtClean="0"/>
              <a:t>Pb</a:t>
            </a:r>
            <a:r>
              <a:rPr lang="en-AU" altLang="en-US" sz="2800" dirty="0" smtClean="0"/>
              <a:t>/</a:t>
            </a:r>
            <a:r>
              <a:rPr lang="en-AU" altLang="en-US" sz="2800" baseline="30000" dirty="0" err="1" smtClean="0"/>
              <a:t>204</a:t>
            </a:r>
            <a:r>
              <a:rPr lang="en-AU" altLang="en-US" sz="2800" dirty="0" err="1" smtClean="0"/>
              <a:t>Pb</a:t>
            </a:r>
            <a:r>
              <a:rPr lang="en-AU" altLang="en-US" sz="2800" dirty="0" smtClean="0"/>
              <a:t> </a:t>
            </a:r>
            <a:r>
              <a:rPr lang="en-AU" altLang="en-US" sz="2800" dirty="0" err="1" smtClean="0"/>
              <a:t>vs</a:t>
            </a:r>
            <a:r>
              <a:rPr lang="en-AU" altLang="en-US" sz="2800" dirty="0" smtClean="0"/>
              <a:t> </a:t>
            </a:r>
            <a:r>
              <a:rPr lang="en-AU" altLang="en-US" sz="2800" baseline="30000" dirty="0" err="1" smtClean="0"/>
              <a:t>207</a:t>
            </a:r>
            <a:r>
              <a:rPr lang="en-AU" altLang="en-US" sz="2800" dirty="0" err="1" smtClean="0"/>
              <a:t>Pb</a:t>
            </a:r>
            <a:r>
              <a:rPr lang="en-AU" altLang="en-US" sz="2800" dirty="0" smtClean="0"/>
              <a:t>/</a:t>
            </a:r>
            <a:r>
              <a:rPr lang="en-AU" altLang="en-US" sz="2800" baseline="30000" dirty="0" err="1" smtClean="0"/>
              <a:t>204</a:t>
            </a:r>
            <a:r>
              <a:rPr lang="en-AU" altLang="en-US" sz="2800" dirty="0" err="1" smtClean="0"/>
              <a:t>Pb</a:t>
            </a:r>
            <a:endParaRPr lang="en-AU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5229200"/>
            <a:ext cx="3324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dirty="0" smtClean="0"/>
              <a:t>&gt; 400 deposits/occurrences</a:t>
            </a:r>
          </a:p>
          <a:p>
            <a:pPr algn="ctr"/>
            <a:r>
              <a:rPr lang="en-AU" sz="2000" dirty="0" smtClean="0"/>
              <a:t>Least radiogenic analyses</a:t>
            </a:r>
            <a:endParaRPr lang="en-A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12751" y="764704"/>
            <a:ext cx="2827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Data sources:</a:t>
            </a:r>
          </a:p>
          <a:p>
            <a:pPr algn="ctr"/>
            <a:r>
              <a:rPr lang="en-AU" dirty="0" smtClean="0"/>
              <a:t>CSIRO (open); new</a:t>
            </a:r>
          </a:p>
          <a:p>
            <a:pPr algn="ctr"/>
            <a:r>
              <a:rPr lang="en-AU" dirty="0" err="1" smtClean="0"/>
              <a:t>ICP</a:t>
            </a:r>
            <a:r>
              <a:rPr lang="en-AU" dirty="0" smtClean="0"/>
              <a:t>-MS (closed) analyses</a:t>
            </a:r>
            <a:endParaRPr lang="en-AU" dirty="0"/>
          </a:p>
        </p:txBody>
      </p:sp>
      <p:grpSp>
        <p:nvGrpSpPr>
          <p:cNvPr id="31" name="Group 30"/>
          <p:cNvGrpSpPr/>
          <p:nvPr/>
        </p:nvGrpSpPr>
        <p:grpSpPr>
          <a:xfrm>
            <a:off x="4781316" y="2367799"/>
            <a:ext cx="1950924" cy="2030404"/>
            <a:chOff x="4781316" y="2367799"/>
            <a:chExt cx="1950924" cy="2030404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4781316" y="2367799"/>
              <a:ext cx="582772" cy="20304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3333FF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5199833" y="2819697"/>
              <a:ext cx="153240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3333FF"/>
                  </a:solidFill>
                </a:rPr>
                <a:t>Variations</a:t>
              </a:r>
            </a:p>
            <a:p>
              <a:pPr algn="ctr"/>
              <a:r>
                <a:rPr lang="en-AU" sz="2400" dirty="0" smtClean="0">
                  <a:solidFill>
                    <a:srgbClr val="3333FF"/>
                  </a:solidFill>
                </a:rPr>
                <a:t>in source</a:t>
              </a:r>
              <a:endParaRPr lang="en-AU" sz="24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07703" y="1772816"/>
            <a:ext cx="5503503" cy="3456384"/>
            <a:chOff x="1907703" y="1772816"/>
            <a:chExt cx="5503503" cy="3456384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907703" y="1772816"/>
              <a:ext cx="4896545" cy="13453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724128" y="4398203"/>
              <a:ext cx="15324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Variations</a:t>
              </a:r>
            </a:p>
            <a:p>
              <a:pPr algn="ctr"/>
              <a:r>
                <a:rPr lang="en-AU" sz="2400" dirty="0" smtClean="0">
                  <a:solidFill>
                    <a:srgbClr val="FF0000"/>
                  </a:solidFill>
                </a:rPr>
                <a:t>in time</a:t>
              </a:r>
              <a:endParaRPr lang="en-AU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V="1">
              <a:off x="2514661" y="3883854"/>
              <a:ext cx="4896545" cy="13453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04"/>
            <a:ext cx="9144000" cy="646938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Growth curves</a:t>
            </a:r>
            <a:endParaRPr lang="en-AU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5269850"/>
            <a:ext cx="337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Fields and evolution curves from Carr et al. (1995)</a:t>
            </a:r>
            <a:endParaRPr lang="en-A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56176" y="4365104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solidFill>
                  <a:srgbClr val="3333FF"/>
                </a:solidFill>
              </a:rPr>
              <a:t>Mantle</a:t>
            </a:r>
            <a:endParaRPr lang="en-AU" sz="24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8575" y="1700808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Crust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04"/>
            <a:ext cx="9144000" cy="6469380"/>
          </a:xfrm>
          <a:prstGeom prst="rect">
            <a:avLst/>
          </a:prstGeom>
        </p:spPr>
      </p:pic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</a:t>
            </a:r>
            <a:r>
              <a:rPr lang="en-AU" altLang="en-US" sz="2800" u="sng" dirty="0" smtClean="0"/>
              <a:t>L</a:t>
            </a:r>
            <a:r>
              <a:rPr lang="en-AU" altLang="en-US" sz="2800" dirty="0" smtClean="0"/>
              <a:t>achlan </a:t>
            </a:r>
            <a:r>
              <a:rPr lang="en-AU" altLang="en-US" sz="2800" u="sng" dirty="0" smtClean="0"/>
              <a:t>L</a:t>
            </a:r>
            <a:r>
              <a:rPr lang="en-AU" altLang="en-US" sz="2800" dirty="0" smtClean="0"/>
              <a:t>ead </a:t>
            </a:r>
            <a:r>
              <a:rPr lang="en-AU" altLang="en-US" sz="2800" u="sng" dirty="0" smtClean="0"/>
              <a:t>I</a:t>
            </a:r>
            <a:r>
              <a:rPr lang="en-AU" altLang="en-US" sz="2800" dirty="0" smtClean="0"/>
              <a:t>ndex</a:t>
            </a:r>
            <a:endParaRPr lang="en-AU" alt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923928" y="3121200"/>
            <a:ext cx="3528392" cy="2815306"/>
            <a:chOff x="3923928" y="3121200"/>
            <a:chExt cx="3528392" cy="2815306"/>
          </a:xfrm>
        </p:grpSpPr>
        <p:sp>
          <p:nvSpPr>
            <p:cNvPr id="13" name="Oval 12"/>
            <p:cNvSpPr/>
            <p:nvPr/>
          </p:nvSpPr>
          <p:spPr bwMode="auto">
            <a:xfrm>
              <a:off x="3923928" y="3121200"/>
              <a:ext cx="144015" cy="1440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01010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" name="Straight Connector 7"/>
            <p:cNvCxnSpPr>
              <a:stCxn id="13" idx="5"/>
            </p:cNvCxnSpPr>
            <p:nvPr/>
          </p:nvCxnSpPr>
          <p:spPr bwMode="auto">
            <a:xfrm>
              <a:off x="4046852" y="3244112"/>
              <a:ext cx="1101212" cy="191308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Box 13"/>
            <p:cNvSpPr txBox="1"/>
            <p:nvPr/>
          </p:nvSpPr>
          <p:spPr>
            <a:xfrm>
              <a:off x="5158102" y="5013176"/>
              <a:ext cx="22942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Captains Flat:</a:t>
              </a:r>
            </a:p>
            <a:p>
              <a:r>
                <a:rPr lang="en-AU" dirty="0" smtClean="0"/>
                <a:t>Model age ~ 440 Ma</a:t>
              </a:r>
            </a:p>
            <a:p>
              <a:r>
                <a:rPr lang="en-AU" dirty="0" err="1" smtClean="0"/>
                <a:t>LLI</a:t>
              </a:r>
              <a:r>
                <a:rPr lang="en-AU" dirty="0" smtClean="0"/>
                <a:t> ~ 1.3</a:t>
              </a:r>
              <a:endParaRPr lang="en-A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Spatial variations in </a:t>
            </a:r>
            <a:r>
              <a:rPr lang="en-AU" altLang="en-US" sz="2800" dirty="0" err="1" smtClean="0"/>
              <a:t>LLI</a:t>
            </a:r>
            <a:endParaRPr lang="en-AU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/>
          <a:stretch/>
        </p:blipFill>
        <p:spPr>
          <a:xfrm>
            <a:off x="0" y="525400"/>
            <a:ext cx="9144000" cy="6359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8344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Juvenile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37077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Evolved</a:t>
            </a:r>
            <a:endParaRPr lang="en-AU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524328" y="198884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 bwMode="auto">
          <a:xfrm>
            <a:off x="7668344" y="2627970"/>
            <a:ext cx="45719" cy="36004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9573" y="251560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Approximate</a:t>
            </a:r>
          </a:p>
          <a:p>
            <a:r>
              <a:rPr lang="en-AU" sz="1600" dirty="0" smtClean="0"/>
              <a:t>uncertainty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"/>
          <a:stretch/>
        </p:blipFill>
        <p:spPr>
          <a:xfrm>
            <a:off x="0" y="525400"/>
            <a:ext cx="9144000" cy="634864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</a:t>
            </a:r>
            <a:r>
              <a:rPr lang="en-AU" altLang="en-US" sz="2800" dirty="0" err="1" smtClean="0"/>
              <a:t>LLI</a:t>
            </a:r>
            <a:r>
              <a:rPr lang="en-AU" altLang="en-US" sz="2800" dirty="0" smtClean="0"/>
              <a:t> and geologic provinces</a:t>
            </a:r>
            <a:endParaRPr lang="en-AU" alt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467100" y="1511300"/>
            <a:ext cx="5569396" cy="4171950"/>
            <a:chOff x="3467100" y="1511300"/>
            <a:chExt cx="5569396" cy="4171950"/>
          </a:xfrm>
        </p:grpSpPr>
        <p:sp>
          <p:nvSpPr>
            <p:cNvPr id="7" name="Freeform 6"/>
            <p:cNvSpPr/>
            <p:nvPr/>
          </p:nvSpPr>
          <p:spPr bwMode="auto">
            <a:xfrm>
              <a:off x="3467100" y="1511300"/>
              <a:ext cx="457200" cy="4171950"/>
            </a:xfrm>
            <a:custGeom>
              <a:avLst/>
              <a:gdLst>
                <a:gd name="connsiteX0" fmla="*/ 342900 w 457200"/>
                <a:gd name="connsiteY0" fmla="*/ 0 h 4171950"/>
                <a:gd name="connsiteX1" fmla="*/ 355600 w 457200"/>
                <a:gd name="connsiteY1" fmla="*/ 146050 h 4171950"/>
                <a:gd name="connsiteX2" fmla="*/ 323850 w 457200"/>
                <a:gd name="connsiteY2" fmla="*/ 292100 h 4171950"/>
                <a:gd name="connsiteX3" fmla="*/ 254000 w 457200"/>
                <a:gd name="connsiteY3" fmla="*/ 431800 h 4171950"/>
                <a:gd name="connsiteX4" fmla="*/ 196850 w 457200"/>
                <a:gd name="connsiteY4" fmla="*/ 577850 h 4171950"/>
                <a:gd name="connsiteX5" fmla="*/ 133350 w 457200"/>
                <a:gd name="connsiteY5" fmla="*/ 723900 h 4171950"/>
                <a:gd name="connsiteX6" fmla="*/ 107950 w 457200"/>
                <a:gd name="connsiteY6" fmla="*/ 844550 h 4171950"/>
                <a:gd name="connsiteX7" fmla="*/ 152400 w 457200"/>
                <a:gd name="connsiteY7" fmla="*/ 908050 h 4171950"/>
                <a:gd name="connsiteX8" fmla="*/ 234950 w 457200"/>
                <a:gd name="connsiteY8" fmla="*/ 958850 h 4171950"/>
                <a:gd name="connsiteX9" fmla="*/ 298450 w 457200"/>
                <a:gd name="connsiteY9" fmla="*/ 1028700 h 4171950"/>
                <a:gd name="connsiteX10" fmla="*/ 292100 w 457200"/>
                <a:gd name="connsiteY10" fmla="*/ 1143000 h 4171950"/>
                <a:gd name="connsiteX11" fmla="*/ 247650 w 457200"/>
                <a:gd name="connsiteY11" fmla="*/ 1263650 h 4171950"/>
                <a:gd name="connsiteX12" fmla="*/ 234950 w 457200"/>
                <a:gd name="connsiteY12" fmla="*/ 1447800 h 4171950"/>
                <a:gd name="connsiteX13" fmla="*/ 209550 w 457200"/>
                <a:gd name="connsiteY13" fmla="*/ 1568450 h 4171950"/>
                <a:gd name="connsiteX14" fmla="*/ 107950 w 457200"/>
                <a:gd name="connsiteY14" fmla="*/ 1714500 h 4171950"/>
                <a:gd name="connsiteX15" fmla="*/ 25400 w 457200"/>
                <a:gd name="connsiteY15" fmla="*/ 1835150 h 4171950"/>
                <a:gd name="connsiteX16" fmla="*/ 0 w 457200"/>
                <a:gd name="connsiteY16" fmla="*/ 1930400 h 4171950"/>
                <a:gd name="connsiteX17" fmla="*/ 25400 w 457200"/>
                <a:gd name="connsiteY17" fmla="*/ 2082800 h 4171950"/>
                <a:gd name="connsiteX18" fmla="*/ 38100 w 457200"/>
                <a:gd name="connsiteY18" fmla="*/ 2184400 h 4171950"/>
                <a:gd name="connsiteX19" fmla="*/ 19050 w 457200"/>
                <a:gd name="connsiteY19" fmla="*/ 2260600 h 4171950"/>
                <a:gd name="connsiteX20" fmla="*/ 38100 w 457200"/>
                <a:gd name="connsiteY20" fmla="*/ 2330450 h 4171950"/>
                <a:gd name="connsiteX21" fmla="*/ 76200 w 457200"/>
                <a:gd name="connsiteY21" fmla="*/ 2381250 h 4171950"/>
                <a:gd name="connsiteX22" fmla="*/ 101600 w 457200"/>
                <a:gd name="connsiteY22" fmla="*/ 2425700 h 4171950"/>
                <a:gd name="connsiteX23" fmla="*/ 88900 w 457200"/>
                <a:gd name="connsiteY23" fmla="*/ 2514600 h 4171950"/>
                <a:gd name="connsiteX24" fmla="*/ 114300 w 457200"/>
                <a:gd name="connsiteY24" fmla="*/ 2622550 h 4171950"/>
                <a:gd name="connsiteX25" fmla="*/ 171450 w 457200"/>
                <a:gd name="connsiteY25" fmla="*/ 2705100 h 4171950"/>
                <a:gd name="connsiteX26" fmla="*/ 177800 w 457200"/>
                <a:gd name="connsiteY26" fmla="*/ 2794000 h 4171950"/>
                <a:gd name="connsiteX27" fmla="*/ 260350 w 457200"/>
                <a:gd name="connsiteY27" fmla="*/ 2927350 h 4171950"/>
                <a:gd name="connsiteX28" fmla="*/ 361950 w 457200"/>
                <a:gd name="connsiteY28" fmla="*/ 3041650 h 4171950"/>
                <a:gd name="connsiteX29" fmla="*/ 400050 w 457200"/>
                <a:gd name="connsiteY29" fmla="*/ 3168650 h 4171950"/>
                <a:gd name="connsiteX30" fmla="*/ 450850 w 457200"/>
                <a:gd name="connsiteY30" fmla="*/ 3340100 h 4171950"/>
                <a:gd name="connsiteX31" fmla="*/ 457200 w 457200"/>
                <a:gd name="connsiteY31" fmla="*/ 3448050 h 4171950"/>
                <a:gd name="connsiteX32" fmla="*/ 400050 w 457200"/>
                <a:gd name="connsiteY32" fmla="*/ 3575050 h 4171950"/>
                <a:gd name="connsiteX33" fmla="*/ 323850 w 457200"/>
                <a:gd name="connsiteY33" fmla="*/ 3727450 h 4171950"/>
                <a:gd name="connsiteX34" fmla="*/ 304800 w 457200"/>
                <a:gd name="connsiteY34" fmla="*/ 3829050 h 4171950"/>
                <a:gd name="connsiteX35" fmla="*/ 279400 w 457200"/>
                <a:gd name="connsiteY35" fmla="*/ 3898900 h 4171950"/>
                <a:gd name="connsiteX36" fmla="*/ 171450 w 457200"/>
                <a:gd name="connsiteY36" fmla="*/ 3987800 h 4171950"/>
                <a:gd name="connsiteX37" fmla="*/ 107950 w 457200"/>
                <a:gd name="connsiteY37" fmla="*/ 4057650 h 4171950"/>
                <a:gd name="connsiteX38" fmla="*/ 101600 w 457200"/>
                <a:gd name="connsiteY38" fmla="*/ 4121150 h 4171950"/>
                <a:gd name="connsiteX39" fmla="*/ 95250 w 457200"/>
                <a:gd name="connsiteY39" fmla="*/ 4171950 h 417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200" h="4171950">
                  <a:moveTo>
                    <a:pt x="342900" y="0"/>
                  </a:moveTo>
                  <a:lnTo>
                    <a:pt x="355600" y="146050"/>
                  </a:lnTo>
                  <a:lnTo>
                    <a:pt x="323850" y="292100"/>
                  </a:lnTo>
                  <a:lnTo>
                    <a:pt x="254000" y="431800"/>
                  </a:lnTo>
                  <a:lnTo>
                    <a:pt x="196850" y="577850"/>
                  </a:lnTo>
                  <a:lnTo>
                    <a:pt x="133350" y="723900"/>
                  </a:lnTo>
                  <a:lnTo>
                    <a:pt x="107950" y="844550"/>
                  </a:lnTo>
                  <a:lnTo>
                    <a:pt x="152400" y="908050"/>
                  </a:lnTo>
                  <a:lnTo>
                    <a:pt x="234950" y="958850"/>
                  </a:lnTo>
                  <a:lnTo>
                    <a:pt x="298450" y="1028700"/>
                  </a:lnTo>
                  <a:lnTo>
                    <a:pt x="292100" y="1143000"/>
                  </a:lnTo>
                  <a:lnTo>
                    <a:pt x="247650" y="1263650"/>
                  </a:lnTo>
                  <a:lnTo>
                    <a:pt x="234950" y="1447800"/>
                  </a:lnTo>
                  <a:lnTo>
                    <a:pt x="209550" y="1568450"/>
                  </a:lnTo>
                  <a:lnTo>
                    <a:pt x="107950" y="1714500"/>
                  </a:lnTo>
                  <a:lnTo>
                    <a:pt x="25400" y="1835150"/>
                  </a:lnTo>
                  <a:lnTo>
                    <a:pt x="0" y="1930400"/>
                  </a:lnTo>
                  <a:lnTo>
                    <a:pt x="25400" y="2082800"/>
                  </a:lnTo>
                  <a:lnTo>
                    <a:pt x="38100" y="2184400"/>
                  </a:lnTo>
                  <a:lnTo>
                    <a:pt x="19050" y="2260600"/>
                  </a:lnTo>
                  <a:lnTo>
                    <a:pt x="38100" y="2330450"/>
                  </a:lnTo>
                  <a:lnTo>
                    <a:pt x="76200" y="2381250"/>
                  </a:lnTo>
                  <a:lnTo>
                    <a:pt x="101600" y="2425700"/>
                  </a:lnTo>
                  <a:lnTo>
                    <a:pt x="88900" y="2514600"/>
                  </a:lnTo>
                  <a:lnTo>
                    <a:pt x="114300" y="2622550"/>
                  </a:lnTo>
                  <a:lnTo>
                    <a:pt x="171450" y="2705100"/>
                  </a:lnTo>
                  <a:lnTo>
                    <a:pt x="177800" y="2794000"/>
                  </a:lnTo>
                  <a:lnTo>
                    <a:pt x="260350" y="2927350"/>
                  </a:lnTo>
                  <a:lnTo>
                    <a:pt x="361950" y="3041650"/>
                  </a:lnTo>
                  <a:lnTo>
                    <a:pt x="400050" y="3168650"/>
                  </a:lnTo>
                  <a:lnTo>
                    <a:pt x="450850" y="3340100"/>
                  </a:lnTo>
                  <a:lnTo>
                    <a:pt x="457200" y="3448050"/>
                  </a:lnTo>
                  <a:lnTo>
                    <a:pt x="400050" y="3575050"/>
                  </a:lnTo>
                  <a:lnTo>
                    <a:pt x="323850" y="3727450"/>
                  </a:lnTo>
                  <a:lnTo>
                    <a:pt x="304800" y="3829050"/>
                  </a:lnTo>
                  <a:lnTo>
                    <a:pt x="279400" y="3898900"/>
                  </a:lnTo>
                  <a:lnTo>
                    <a:pt x="171450" y="3987800"/>
                  </a:lnTo>
                  <a:lnTo>
                    <a:pt x="107950" y="4057650"/>
                  </a:lnTo>
                  <a:lnTo>
                    <a:pt x="101600" y="4121150"/>
                  </a:lnTo>
                  <a:lnTo>
                    <a:pt x="95250" y="4171950"/>
                  </a:lnTo>
                </a:path>
              </a:pathLst>
            </a:cu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56176" y="4149080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Defines Central/Eastern Lachlan boundary</a:t>
              </a:r>
              <a:endParaRPr lang="en-AU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47864" y="1511300"/>
            <a:ext cx="5688632" cy="3932183"/>
            <a:chOff x="3347864" y="1511300"/>
            <a:chExt cx="5688632" cy="3932183"/>
          </a:xfrm>
        </p:grpSpPr>
        <p:sp>
          <p:nvSpPr>
            <p:cNvPr id="10" name="TextBox 9"/>
            <p:cNvSpPr txBox="1"/>
            <p:nvPr/>
          </p:nvSpPr>
          <p:spPr>
            <a:xfrm>
              <a:off x="6156176" y="4797152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Macquarie “Arc” mostly juvenile (except far east)</a:t>
              </a:r>
              <a:endParaRPr lang="en-AU" dirty="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347864" y="1511300"/>
              <a:ext cx="1656184" cy="296094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71600" y="1124744"/>
            <a:ext cx="8064896" cy="4752528"/>
            <a:chOff x="971600" y="1124744"/>
            <a:chExt cx="8064896" cy="4752528"/>
          </a:xfrm>
        </p:grpSpPr>
        <p:sp>
          <p:nvSpPr>
            <p:cNvPr id="12" name="TextBox 11"/>
            <p:cNvSpPr txBox="1"/>
            <p:nvPr/>
          </p:nvSpPr>
          <p:spPr>
            <a:xfrm>
              <a:off x="6156176" y="5507940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err="1" smtClean="0"/>
                <a:t>Koonenberry</a:t>
              </a:r>
              <a:r>
                <a:rPr lang="en-AU" dirty="0" smtClean="0"/>
                <a:t> belt complex</a:t>
              </a:r>
              <a:endParaRPr lang="en-AU" dirty="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971600" y="1124744"/>
              <a:ext cx="792088" cy="144016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7912" y="4941168"/>
            <a:ext cx="8118584" cy="1656184"/>
            <a:chOff x="917912" y="4941168"/>
            <a:chExt cx="8118584" cy="1656184"/>
          </a:xfrm>
        </p:grpSpPr>
        <p:sp>
          <p:nvSpPr>
            <p:cNvPr id="13" name="TextBox 12"/>
            <p:cNvSpPr txBox="1"/>
            <p:nvPr/>
          </p:nvSpPr>
          <p:spPr>
            <a:xfrm>
              <a:off x="6156176" y="5951021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Central-western Victoria – insufficient data</a:t>
              </a:r>
              <a:endParaRPr lang="en-AU" dirty="0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917912" y="4941168"/>
              <a:ext cx="2016224" cy="830703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68344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Juvenile</a:t>
            </a:r>
            <a:endParaRPr lang="en-AU" dirty="0"/>
          </a:p>
        </p:txBody>
      </p:sp>
      <p:sp>
        <p:nvSpPr>
          <p:cNvPr id="22" name="TextBox 21"/>
          <p:cNvSpPr txBox="1"/>
          <p:nvPr/>
        </p:nvSpPr>
        <p:spPr>
          <a:xfrm>
            <a:off x="7668344" y="37077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Evolved</a:t>
            </a:r>
            <a:endParaRPr lang="en-AU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524328" y="198884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7668344" y="2627970"/>
            <a:ext cx="45719" cy="36004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59573" y="251560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Approximate</a:t>
            </a:r>
          </a:p>
          <a:p>
            <a:r>
              <a:rPr lang="en-AU" sz="1600" dirty="0" smtClean="0"/>
              <a:t>uncertainty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"/>
          <a:stretch/>
        </p:blipFill>
        <p:spPr>
          <a:xfrm>
            <a:off x="0" y="525400"/>
            <a:ext cx="9144000" cy="634864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</a:t>
            </a:r>
            <a:r>
              <a:rPr lang="en-AU" altLang="en-US" sz="2800" dirty="0" err="1" smtClean="0"/>
              <a:t>LLI</a:t>
            </a:r>
            <a:r>
              <a:rPr lang="en-AU" altLang="en-US" sz="2800" dirty="0" smtClean="0"/>
              <a:t> and mineral deposits</a:t>
            </a:r>
            <a:endParaRPr lang="en-AU" alt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23505" y="2935153"/>
            <a:ext cx="5612991" cy="2414256"/>
            <a:chOff x="3423505" y="2935153"/>
            <a:chExt cx="5612991" cy="2414256"/>
          </a:xfrm>
        </p:grpSpPr>
        <p:sp>
          <p:nvSpPr>
            <p:cNvPr id="9" name="Oval 8"/>
            <p:cNvSpPr/>
            <p:nvPr/>
          </p:nvSpPr>
          <p:spPr bwMode="auto">
            <a:xfrm rot="2209958">
              <a:off x="3423505" y="2935153"/>
              <a:ext cx="1008112" cy="1260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156176" y="4149080"/>
              <a:ext cx="28803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Macquarie “Arc” porphyry-epithermal deposits associated with juvenile lead</a:t>
              </a:r>
              <a:endParaRPr lang="en-AU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71800" y="1556792"/>
            <a:ext cx="6264696" cy="4835569"/>
            <a:chOff x="2771800" y="1556792"/>
            <a:chExt cx="6264696" cy="4835569"/>
          </a:xfrm>
        </p:grpSpPr>
        <p:sp>
          <p:nvSpPr>
            <p:cNvPr id="10" name="TextBox 9"/>
            <p:cNvSpPr txBox="1"/>
            <p:nvPr/>
          </p:nvSpPr>
          <p:spPr>
            <a:xfrm>
              <a:off x="6156176" y="5469031"/>
              <a:ext cx="2880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Wagga Sn-Mo belt associated with evolved lead (age independent)</a:t>
              </a:r>
              <a:endParaRPr lang="en-AU" dirty="0"/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71800" y="1556792"/>
              <a:ext cx="1080120" cy="3672408"/>
            </a:xfrm>
            <a:prstGeom prst="roundRect">
              <a:avLst/>
            </a:prstGeom>
            <a:solidFill>
              <a:srgbClr val="FFC000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68344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Juvenile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7668344" y="37077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Evolved</a:t>
            </a:r>
            <a:endParaRPr lang="en-AU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524328" y="198884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668344" y="2627970"/>
            <a:ext cx="45719" cy="36004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9573" y="251560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Approximate</a:t>
            </a:r>
          </a:p>
          <a:p>
            <a:r>
              <a:rPr lang="en-AU" sz="1600" dirty="0" smtClean="0"/>
              <a:t>uncertainty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8337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"/>
          <a:stretch/>
        </p:blipFill>
        <p:spPr>
          <a:xfrm>
            <a:off x="0" y="525400"/>
            <a:ext cx="9144000" cy="634864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</a:t>
            </a:r>
            <a:r>
              <a:rPr lang="en-AU" altLang="en-US" sz="2800" dirty="0" err="1" smtClean="0"/>
              <a:t>LLI</a:t>
            </a:r>
            <a:r>
              <a:rPr lang="en-AU" altLang="en-US" sz="2800" dirty="0" smtClean="0"/>
              <a:t> and mineral potential</a:t>
            </a:r>
            <a:endParaRPr lang="en-AU" alt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956068" y="3695590"/>
            <a:ext cx="5187931" cy="1099821"/>
            <a:chOff x="3956068" y="3695590"/>
            <a:chExt cx="5187931" cy="1099821"/>
          </a:xfrm>
        </p:grpSpPr>
        <p:sp>
          <p:nvSpPr>
            <p:cNvPr id="2" name="Oval 1"/>
            <p:cNvSpPr/>
            <p:nvPr/>
          </p:nvSpPr>
          <p:spPr bwMode="auto">
            <a:xfrm rot="2160000">
              <a:off x="3956068" y="3695590"/>
              <a:ext cx="216024" cy="792088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56176" y="4149080"/>
              <a:ext cx="2987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Extension of </a:t>
              </a:r>
              <a:r>
                <a:rPr lang="en-AU" dirty="0" err="1" smtClean="0"/>
                <a:t>Cadia</a:t>
              </a:r>
              <a:r>
                <a:rPr lang="en-AU" dirty="0" smtClean="0"/>
                <a:t> juvenile zone to southwest</a:t>
              </a:r>
              <a:endParaRPr lang="en-AU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71800" y="3782972"/>
            <a:ext cx="6372199" cy="2166308"/>
            <a:chOff x="2771800" y="3782972"/>
            <a:chExt cx="6372199" cy="2166308"/>
          </a:xfrm>
        </p:grpSpPr>
        <p:sp>
          <p:nvSpPr>
            <p:cNvPr id="9" name="TextBox 8"/>
            <p:cNvSpPr txBox="1"/>
            <p:nvPr/>
          </p:nvSpPr>
          <p:spPr>
            <a:xfrm>
              <a:off x="6156176" y="5025950"/>
              <a:ext cx="29878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Extension of Wagga Sn-Mo province into areas of no data</a:t>
              </a:r>
              <a:endParaRPr lang="en-AU" dirty="0"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771800" y="3782972"/>
              <a:ext cx="828091" cy="1048762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68344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Juvenile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7668344" y="37077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Evolved</a:t>
            </a:r>
            <a:endParaRPr lang="en-AU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524328" y="198884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668344" y="2627970"/>
            <a:ext cx="45719" cy="36004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9573" y="251560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Approximate</a:t>
            </a:r>
          </a:p>
          <a:p>
            <a:r>
              <a:rPr lang="en-AU" sz="1600" dirty="0" smtClean="0"/>
              <a:t>uncertainty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944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Comparison with </a:t>
            </a:r>
            <a:r>
              <a:rPr lang="en-AU" altLang="en-US" sz="2800" dirty="0" err="1" smtClean="0"/>
              <a:t>Nd</a:t>
            </a:r>
            <a:endParaRPr lang="en-AU" alt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46230" r="21546" b="16074"/>
          <a:stretch/>
        </p:blipFill>
        <p:spPr bwMode="auto">
          <a:xfrm>
            <a:off x="1155685" y="919218"/>
            <a:ext cx="6551350" cy="463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4017" r="18265" b="2486"/>
          <a:stretch/>
        </p:blipFill>
        <p:spPr bwMode="auto">
          <a:xfrm>
            <a:off x="2843808" y="1484784"/>
            <a:ext cx="4443047" cy="368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672" y="508019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Champion (2013)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744291" y="90872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Nd</a:t>
            </a:r>
            <a:r>
              <a:rPr lang="en-AU" dirty="0" smtClean="0"/>
              <a:t> model ages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18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"/>
          <a:stretch/>
        </p:blipFill>
        <p:spPr>
          <a:xfrm>
            <a:off x="0" y="525400"/>
            <a:ext cx="9144000" cy="634864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Lead isotopes in Lachlan – Cobar and Girilambone</a:t>
            </a:r>
            <a:endParaRPr lang="en-AU" altLang="en-US" sz="2800" dirty="0"/>
          </a:p>
        </p:txBody>
      </p:sp>
      <p:sp>
        <p:nvSpPr>
          <p:cNvPr id="8" name="Oval 7"/>
          <p:cNvSpPr/>
          <p:nvPr/>
        </p:nvSpPr>
        <p:spPr bwMode="auto">
          <a:xfrm>
            <a:off x="3059832" y="2060848"/>
            <a:ext cx="648072" cy="432048"/>
          </a:xfrm>
          <a:prstGeom prst="ellipse">
            <a:avLst/>
          </a:prstGeom>
          <a:solidFill>
            <a:srgbClr val="C00000">
              <a:alpha val="50000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Juvenile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7668344" y="37077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Evolved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7524328" y="198884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7668344" y="2627970"/>
            <a:ext cx="45719" cy="36004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9573" y="251560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Approximate</a:t>
            </a:r>
          </a:p>
          <a:p>
            <a:r>
              <a:rPr lang="en-AU" sz="1600" dirty="0" smtClean="0"/>
              <a:t>uncertainty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1315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66560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Why radiogenic isotopes?</a:t>
            </a:r>
            <a:endParaRPr lang="en-AU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55577" y="980728"/>
            <a:ext cx="76328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Provides information about sources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err="1" smtClean="0"/>
              <a:t>Nd</a:t>
            </a:r>
            <a:r>
              <a:rPr lang="en-AU" sz="2400" dirty="0" smtClean="0"/>
              <a:t> in granites – lower crust and upper mantle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Pb in ores – largely upper crust</a:t>
            </a:r>
            <a:endParaRPr lang="en-A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455148"/>
            <a:ext cx="76328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Provides information about crustal boundaries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Many deposits associated with crustal boundaries (</a:t>
            </a:r>
            <a:r>
              <a:rPr lang="en-AU" sz="2400" dirty="0" err="1" smtClean="0"/>
              <a:t>IOCG</a:t>
            </a:r>
            <a:r>
              <a:rPr lang="en-AU" sz="2400" dirty="0" smtClean="0"/>
              <a:t>, lode gold, porphyry Cu)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3967316"/>
            <a:ext cx="7632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Provides information about crustal character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Archean </a:t>
            </a:r>
            <a:r>
              <a:rPr lang="en-AU" sz="2400" dirty="0" err="1" smtClean="0"/>
              <a:t>VHMS</a:t>
            </a:r>
            <a:r>
              <a:rPr lang="en-AU" sz="2400" dirty="0" smtClean="0"/>
              <a:t> deposits – juvenile crust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Archean </a:t>
            </a:r>
            <a:r>
              <a:rPr lang="en-AU" sz="2400" dirty="0" err="1" smtClean="0"/>
              <a:t>KANS</a:t>
            </a:r>
            <a:r>
              <a:rPr lang="en-AU" sz="2400" dirty="0" smtClean="0"/>
              <a:t> deposits – evolved crust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Lachlan porphyry Cu-Au deposits – juvenile crust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Geology of the Girilambone and Cobar districts</a:t>
            </a:r>
            <a:endParaRPr lang="en-AU" altLang="en-US" sz="28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28600" y="838200"/>
            <a:ext cx="8686800" cy="52879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47675" indent="-268288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200">
                <a:solidFill>
                  <a:srgbClr val="4D4D4D"/>
                </a:solidFill>
                <a:latin typeface="+mn-lt"/>
              </a:defRPr>
            </a:lvl2pPr>
            <a:lvl3pPr marL="895350" indent="-268288" algn="l" rtl="0" fontAlgn="base">
              <a:spcBef>
                <a:spcPct val="25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3pPr>
            <a:lvl4pPr marL="1350963" indent="-271463" algn="l" rtl="0" fontAlgn="base">
              <a:spcBef>
                <a:spcPct val="25000"/>
              </a:spcBef>
              <a:spcAft>
                <a:spcPct val="0"/>
              </a:spcAft>
              <a:buChar char="•"/>
              <a:defRPr sz="2000">
                <a:solidFill>
                  <a:srgbClr val="4D4D4D"/>
                </a:solidFill>
                <a:latin typeface="+mn-lt"/>
              </a:defRPr>
            </a:lvl4pPr>
            <a:lvl5pPr marL="1792288" indent="-261938" algn="l" rtl="0" fontAlgn="base">
              <a:spcBef>
                <a:spcPct val="25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5pPr>
            <a:lvl6pPr marL="2249488" indent="-261938" algn="l" rtl="0" fontAlgn="base">
              <a:spcBef>
                <a:spcPct val="25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6pPr>
            <a:lvl7pPr marL="2706688" indent="-261938" algn="l" rtl="0" fontAlgn="base">
              <a:spcBef>
                <a:spcPct val="25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7pPr>
            <a:lvl8pPr marL="3163888" indent="-261938" algn="l" rtl="0" fontAlgn="base">
              <a:spcBef>
                <a:spcPct val="25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8pPr>
            <a:lvl9pPr marL="3621088" indent="-261938" algn="l" rtl="0" fontAlgn="base">
              <a:spcBef>
                <a:spcPct val="25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eaLnBrk="1" hangingPunct="1"/>
            <a:r>
              <a:rPr lang="en-AU" altLang="en-US" b="1" kern="0" smtClean="0"/>
              <a:t>Midway</a:t>
            </a:r>
          </a:p>
          <a:p>
            <a:pPr eaLnBrk="1" hangingPunct="1"/>
            <a:r>
              <a:rPr lang="en-AU" altLang="en-US" b="1" kern="0" smtClean="0"/>
              <a:t>granite</a:t>
            </a:r>
            <a:endParaRPr lang="en-US" altLang="en-US" b="1" kern="0" smtClean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575667"/>
            <a:ext cx="2592388" cy="54165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/>
          </a:p>
        </p:txBody>
      </p:sp>
      <p:graphicFrame>
        <p:nvGraphicFramePr>
          <p:cNvPr id="8" name="Group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19600"/>
              </p:ext>
            </p:extLst>
          </p:nvPr>
        </p:nvGraphicFramePr>
        <p:xfrm>
          <a:off x="324545" y="648692"/>
          <a:ext cx="1022350" cy="5157792"/>
        </p:xfrm>
        <a:graphic>
          <a:graphicData uri="http://schemas.openxmlformats.org/drawingml/2006/table">
            <a:tbl>
              <a:tblPr/>
              <a:tblGrid>
                <a:gridCol w="439738"/>
                <a:gridCol w="217487"/>
                <a:gridCol w="365125"/>
              </a:tblGrid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Quat</a:t>
                      </a:r>
                      <a:endParaRPr kumimoji="0" lang="en-AU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Tert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Cret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Jur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Tri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Perm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Carb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Dev</a:t>
                      </a: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Sil</a:t>
                      </a: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AU" alt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Ord</a:t>
                      </a:r>
                      <a:endParaRPr kumimoji="0" lang="en-AU" alt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" name="Group 71"/>
          <p:cNvGrpSpPr>
            <a:grpSpLocks noChangeAspect="1"/>
          </p:cNvGrpSpPr>
          <p:nvPr/>
        </p:nvGrpSpPr>
        <p:grpSpPr bwMode="auto">
          <a:xfrm>
            <a:off x="1400870" y="4547592"/>
            <a:ext cx="292100" cy="133350"/>
            <a:chOff x="2154" y="2341"/>
            <a:chExt cx="363" cy="136"/>
          </a:xfrm>
        </p:grpSpPr>
        <p:sp>
          <p:nvSpPr>
            <p:cNvPr id="10" name="AutoShape 72"/>
            <p:cNvSpPr>
              <a:spLocks noChangeAspect="1" noChangeArrowheads="1"/>
            </p:cNvSpPr>
            <p:nvPr/>
          </p:nvSpPr>
          <p:spPr bwMode="auto">
            <a:xfrm>
              <a:off x="2154" y="2341"/>
              <a:ext cx="166" cy="136"/>
            </a:xfrm>
            <a:prstGeom prst="rightArrow">
              <a:avLst>
                <a:gd name="adj1" fmla="val 50000"/>
                <a:gd name="adj2" fmla="val 305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1" name="AutoShape 73"/>
            <p:cNvSpPr>
              <a:spLocks noChangeAspect="1" noChangeArrowheads="1"/>
            </p:cNvSpPr>
            <p:nvPr/>
          </p:nvSpPr>
          <p:spPr bwMode="auto">
            <a:xfrm>
              <a:off x="2351" y="2341"/>
              <a:ext cx="166" cy="136"/>
            </a:xfrm>
            <a:prstGeom prst="leftArrow">
              <a:avLst>
                <a:gd name="adj1" fmla="val 50000"/>
                <a:gd name="adj2" fmla="val 305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12" name="Group 74"/>
          <p:cNvGrpSpPr>
            <a:grpSpLocks noChangeAspect="1"/>
          </p:cNvGrpSpPr>
          <p:nvPr/>
        </p:nvGrpSpPr>
        <p:grpSpPr bwMode="auto">
          <a:xfrm>
            <a:off x="1404045" y="5339755"/>
            <a:ext cx="301625" cy="133350"/>
            <a:chOff x="2144" y="2205"/>
            <a:chExt cx="378" cy="136"/>
          </a:xfrm>
        </p:grpSpPr>
        <p:sp>
          <p:nvSpPr>
            <p:cNvPr id="13" name="AutoShape 75"/>
            <p:cNvSpPr>
              <a:spLocks noChangeAspect="1" noChangeArrowheads="1"/>
            </p:cNvSpPr>
            <p:nvPr/>
          </p:nvSpPr>
          <p:spPr bwMode="auto">
            <a:xfrm>
              <a:off x="2356" y="2205"/>
              <a:ext cx="166" cy="136"/>
            </a:xfrm>
            <a:prstGeom prst="rightArrow">
              <a:avLst>
                <a:gd name="adj1" fmla="val 50000"/>
                <a:gd name="adj2" fmla="val 30515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4" name="AutoShape 76"/>
            <p:cNvSpPr>
              <a:spLocks noChangeAspect="1" noChangeArrowheads="1"/>
            </p:cNvSpPr>
            <p:nvPr/>
          </p:nvSpPr>
          <p:spPr bwMode="auto">
            <a:xfrm>
              <a:off x="2144" y="2205"/>
              <a:ext cx="166" cy="136"/>
            </a:xfrm>
            <a:prstGeom prst="leftArrow">
              <a:avLst>
                <a:gd name="adj1" fmla="val 50000"/>
                <a:gd name="adj2" fmla="val 30515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15" name="Group 77"/>
          <p:cNvGrpSpPr>
            <a:grpSpLocks noChangeAspect="1"/>
          </p:cNvGrpSpPr>
          <p:nvPr/>
        </p:nvGrpSpPr>
        <p:grpSpPr bwMode="auto">
          <a:xfrm>
            <a:off x="1404045" y="3385542"/>
            <a:ext cx="292100" cy="133350"/>
            <a:chOff x="2154" y="2341"/>
            <a:chExt cx="363" cy="136"/>
          </a:xfrm>
        </p:grpSpPr>
        <p:sp>
          <p:nvSpPr>
            <p:cNvPr id="16" name="AutoShape 78"/>
            <p:cNvSpPr>
              <a:spLocks noChangeAspect="1" noChangeArrowheads="1"/>
            </p:cNvSpPr>
            <p:nvPr/>
          </p:nvSpPr>
          <p:spPr bwMode="auto">
            <a:xfrm>
              <a:off x="2154" y="2341"/>
              <a:ext cx="166" cy="136"/>
            </a:xfrm>
            <a:prstGeom prst="rightArrow">
              <a:avLst>
                <a:gd name="adj1" fmla="val 50000"/>
                <a:gd name="adj2" fmla="val 305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7" name="AutoShape 79"/>
            <p:cNvSpPr>
              <a:spLocks noChangeAspect="1" noChangeArrowheads="1"/>
            </p:cNvSpPr>
            <p:nvPr/>
          </p:nvSpPr>
          <p:spPr bwMode="auto">
            <a:xfrm>
              <a:off x="2351" y="2341"/>
              <a:ext cx="166" cy="136"/>
            </a:xfrm>
            <a:prstGeom prst="leftArrow">
              <a:avLst>
                <a:gd name="adj1" fmla="val 50000"/>
                <a:gd name="adj2" fmla="val 305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18" name="Group 80"/>
          <p:cNvGrpSpPr>
            <a:grpSpLocks noChangeAspect="1"/>
          </p:cNvGrpSpPr>
          <p:nvPr/>
        </p:nvGrpSpPr>
        <p:grpSpPr bwMode="auto">
          <a:xfrm>
            <a:off x="1404045" y="4044355"/>
            <a:ext cx="301625" cy="133350"/>
            <a:chOff x="2144" y="2205"/>
            <a:chExt cx="378" cy="136"/>
          </a:xfrm>
        </p:grpSpPr>
        <p:sp>
          <p:nvSpPr>
            <p:cNvPr id="19" name="AutoShape 81"/>
            <p:cNvSpPr>
              <a:spLocks noChangeAspect="1" noChangeArrowheads="1"/>
            </p:cNvSpPr>
            <p:nvPr/>
          </p:nvSpPr>
          <p:spPr bwMode="auto">
            <a:xfrm>
              <a:off x="2356" y="2205"/>
              <a:ext cx="166" cy="136"/>
            </a:xfrm>
            <a:prstGeom prst="rightArrow">
              <a:avLst>
                <a:gd name="adj1" fmla="val 50000"/>
                <a:gd name="adj2" fmla="val 30515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0" name="AutoShape 82"/>
            <p:cNvSpPr>
              <a:spLocks noChangeAspect="1" noChangeArrowheads="1"/>
            </p:cNvSpPr>
            <p:nvPr/>
          </p:nvSpPr>
          <p:spPr bwMode="auto">
            <a:xfrm>
              <a:off x="2144" y="2205"/>
              <a:ext cx="166" cy="136"/>
            </a:xfrm>
            <a:prstGeom prst="leftArrow">
              <a:avLst>
                <a:gd name="adj1" fmla="val 50000"/>
                <a:gd name="adj2" fmla="val 30515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1" name="Group 83"/>
          <p:cNvGrpSpPr>
            <a:grpSpLocks noChangeAspect="1"/>
          </p:cNvGrpSpPr>
          <p:nvPr/>
        </p:nvGrpSpPr>
        <p:grpSpPr bwMode="auto">
          <a:xfrm>
            <a:off x="1404045" y="2450505"/>
            <a:ext cx="292100" cy="133350"/>
            <a:chOff x="2154" y="2341"/>
            <a:chExt cx="363" cy="136"/>
          </a:xfrm>
        </p:grpSpPr>
        <p:sp>
          <p:nvSpPr>
            <p:cNvPr id="22" name="AutoShape 84"/>
            <p:cNvSpPr>
              <a:spLocks noChangeAspect="1" noChangeArrowheads="1"/>
            </p:cNvSpPr>
            <p:nvPr/>
          </p:nvSpPr>
          <p:spPr bwMode="auto">
            <a:xfrm>
              <a:off x="2154" y="2341"/>
              <a:ext cx="166" cy="136"/>
            </a:xfrm>
            <a:prstGeom prst="rightArrow">
              <a:avLst>
                <a:gd name="adj1" fmla="val 50000"/>
                <a:gd name="adj2" fmla="val 305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3" name="AutoShape 85"/>
            <p:cNvSpPr>
              <a:spLocks noChangeAspect="1" noChangeArrowheads="1"/>
            </p:cNvSpPr>
            <p:nvPr/>
          </p:nvSpPr>
          <p:spPr bwMode="auto">
            <a:xfrm>
              <a:off x="2351" y="2341"/>
              <a:ext cx="166" cy="136"/>
            </a:xfrm>
            <a:prstGeom prst="leftArrow">
              <a:avLst>
                <a:gd name="adj1" fmla="val 50000"/>
                <a:gd name="adj2" fmla="val 30515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4" name="Rectangle 86" descr="Zig zag"/>
          <p:cNvSpPr>
            <a:spLocks noChangeArrowheads="1"/>
          </p:cNvSpPr>
          <p:nvPr/>
        </p:nvSpPr>
        <p:spPr bwMode="auto">
          <a:xfrm>
            <a:off x="1764408" y="5473105"/>
            <a:ext cx="1006475" cy="215900"/>
          </a:xfrm>
          <a:prstGeom prst="rect">
            <a:avLst/>
          </a:prstGeom>
          <a:solidFill>
            <a:srgbClr val="E1FFB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5" name="Oval Callout 34"/>
          <p:cNvSpPr>
            <a:spLocks noChangeArrowheads="1"/>
          </p:cNvSpPr>
          <p:nvPr/>
        </p:nvSpPr>
        <p:spPr bwMode="auto">
          <a:xfrm>
            <a:off x="1770758" y="3525242"/>
            <a:ext cx="442912" cy="198438"/>
          </a:xfrm>
          <a:prstGeom prst="wedgeEllipseCallout">
            <a:avLst>
              <a:gd name="adj1" fmla="val 35593"/>
              <a:gd name="adj2" fmla="val 78667"/>
            </a:avLst>
          </a:prstGeom>
          <a:solidFill>
            <a:srgbClr val="FFC1C1"/>
          </a:solidFill>
          <a:ln w="9525">
            <a:solidFill>
              <a:srgbClr val="FFC1C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" name="Oval Callout 34"/>
          <p:cNvSpPr>
            <a:spLocks noChangeArrowheads="1"/>
          </p:cNvSpPr>
          <p:nvPr/>
        </p:nvSpPr>
        <p:spPr bwMode="auto">
          <a:xfrm>
            <a:off x="1764408" y="1872655"/>
            <a:ext cx="287337" cy="219075"/>
          </a:xfrm>
          <a:prstGeom prst="wedgeEllipseCallout">
            <a:avLst>
              <a:gd name="adj1" fmla="val 31769"/>
              <a:gd name="adj2" fmla="val 100000"/>
            </a:avLst>
          </a:prstGeom>
          <a:solidFill>
            <a:srgbClr val="6A3903"/>
          </a:solidFill>
          <a:ln w="9525">
            <a:solidFill>
              <a:srgbClr val="6A390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7" name="Rectangle 92" descr="Zig zag"/>
          <p:cNvSpPr>
            <a:spLocks noChangeArrowheads="1"/>
          </p:cNvSpPr>
          <p:nvPr/>
        </p:nvSpPr>
        <p:spPr bwMode="auto">
          <a:xfrm>
            <a:off x="1692970" y="1369417"/>
            <a:ext cx="1006475" cy="2889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8" name="Rectangle 93" descr="Zig zag"/>
          <p:cNvSpPr>
            <a:spLocks noChangeArrowheads="1"/>
          </p:cNvSpPr>
          <p:nvPr/>
        </p:nvSpPr>
        <p:spPr bwMode="auto">
          <a:xfrm>
            <a:off x="1764408" y="3817342"/>
            <a:ext cx="1006475" cy="376238"/>
          </a:xfrm>
          <a:prstGeom prst="rect">
            <a:avLst/>
          </a:prstGeom>
          <a:solidFill>
            <a:srgbClr val="43D5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" name="Rectangle 94" descr="Zig zag"/>
          <p:cNvSpPr>
            <a:spLocks noChangeArrowheads="1"/>
          </p:cNvSpPr>
          <p:nvPr/>
        </p:nvSpPr>
        <p:spPr bwMode="auto">
          <a:xfrm>
            <a:off x="1691383" y="2737842"/>
            <a:ext cx="1079500" cy="431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0" name="Rectangle 95" descr="Zig zag"/>
          <p:cNvSpPr>
            <a:spLocks noChangeArrowheads="1"/>
          </p:cNvSpPr>
          <p:nvPr/>
        </p:nvSpPr>
        <p:spPr bwMode="auto">
          <a:xfrm>
            <a:off x="1691383" y="1009055"/>
            <a:ext cx="1008062" cy="1428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" name="Rectangle 96" descr="Zig zag"/>
          <p:cNvSpPr>
            <a:spLocks noChangeArrowheads="1"/>
          </p:cNvSpPr>
          <p:nvPr/>
        </p:nvSpPr>
        <p:spPr bwMode="auto">
          <a:xfrm>
            <a:off x="1691383" y="761405"/>
            <a:ext cx="1008062" cy="96837"/>
          </a:xfrm>
          <a:prstGeom prst="rect">
            <a:avLst/>
          </a:prstGeom>
          <a:solidFill>
            <a:srgbClr val="FFF89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1691383" y="5271492"/>
            <a:ext cx="1223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/>
              <a:t>Girilambone Gp</a:t>
            </a:r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1978720" y="4220567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/>
              <a:t>Cobar S-Gp</a:t>
            </a:r>
          </a:p>
        </p:txBody>
      </p:sp>
      <p:sp>
        <p:nvSpPr>
          <p:cNvPr id="34" name="Text Box 99"/>
          <p:cNvSpPr txBox="1">
            <a:spLocks noChangeArrowheads="1"/>
          </p:cNvSpPr>
          <p:nvPr/>
        </p:nvSpPr>
        <p:spPr bwMode="auto">
          <a:xfrm>
            <a:off x="1619945" y="3141067"/>
            <a:ext cx="12239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/>
              <a:t>Mulga Downs Gp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1619945" y="1628180"/>
            <a:ext cx="13668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/>
              <a:t>Great Aust. Basin</a:t>
            </a:r>
          </a:p>
        </p:txBody>
      </p:sp>
      <p:sp>
        <p:nvSpPr>
          <p:cNvPr id="36" name="Text Box 101"/>
          <p:cNvSpPr txBox="1">
            <a:spLocks noChangeArrowheads="1"/>
          </p:cNvSpPr>
          <p:nvPr/>
        </p:nvSpPr>
        <p:spPr bwMode="auto">
          <a:xfrm>
            <a:off x="1331020" y="809030"/>
            <a:ext cx="1655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/>
              <a:t>Gravel, silcrete, basalt</a:t>
            </a:r>
          </a:p>
        </p:txBody>
      </p:sp>
      <p:sp>
        <p:nvSpPr>
          <p:cNvPr id="37" name="Text Box 102"/>
          <p:cNvSpPr txBox="1">
            <a:spLocks noChangeArrowheads="1"/>
          </p:cNvSpPr>
          <p:nvPr/>
        </p:nvSpPr>
        <p:spPr bwMode="auto">
          <a:xfrm>
            <a:off x="1619945" y="548680"/>
            <a:ext cx="1296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/>
              <a:t>Modern drainage</a:t>
            </a:r>
          </a:p>
        </p:txBody>
      </p:sp>
      <p:sp>
        <p:nvSpPr>
          <p:cNvPr id="38" name="Oval Callout 34"/>
          <p:cNvSpPr>
            <a:spLocks noChangeArrowheads="1"/>
          </p:cNvSpPr>
          <p:nvPr/>
        </p:nvSpPr>
        <p:spPr bwMode="auto">
          <a:xfrm>
            <a:off x="2051745" y="1077317"/>
            <a:ext cx="215900" cy="74613"/>
          </a:xfrm>
          <a:prstGeom prst="wedgeEllipseCallout">
            <a:avLst>
              <a:gd name="adj1" fmla="val 19852"/>
              <a:gd name="adj2" fmla="val 11808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" name="Oval Callout 34"/>
          <p:cNvSpPr>
            <a:spLocks noChangeArrowheads="1"/>
          </p:cNvSpPr>
          <p:nvPr/>
        </p:nvSpPr>
        <p:spPr bwMode="auto">
          <a:xfrm>
            <a:off x="2123183" y="5542955"/>
            <a:ext cx="215900" cy="74612"/>
          </a:xfrm>
          <a:prstGeom prst="wedgeEllipseCallout">
            <a:avLst>
              <a:gd name="adj1" fmla="val 37500"/>
              <a:gd name="adj2" fmla="val 105319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0" name="Text Box 108"/>
          <p:cNvSpPr txBox="1">
            <a:spLocks noChangeArrowheads="1"/>
          </p:cNvSpPr>
          <p:nvPr/>
        </p:nvSpPr>
        <p:spPr bwMode="auto">
          <a:xfrm>
            <a:off x="2050158" y="1872655"/>
            <a:ext cx="6492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800"/>
              <a:t>Midway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altLang="en-US" sz="800"/>
              <a:t>granite</a:t>
            </a:r>
          </a:p>
        </p:txBody>
      </p:sp>
      <p:sp>
        <p:nvSpPr>
          <p:cNvPr id="42" name="Rectangle 86" descr="Zig zag"/>
          <p:cNvSpPr>
            <a:spLocks noChangeArrowheads="1"/>
          </p:cNvSpPr>
          <p:nvPr/>
        </p:nvSpPr>
        <p:spPr bwMode="auto">
          <a:xfrm>
            <a:off x="1764408" y="5184180"/>
            <a:ext cx="525462" cy="122237"/>
          </a:xfrm>
          <a:prstGeom prst="rect">
            <a:avLst/>
          </a:prstGeom>
          <a:solidFill>
            <a:srgbClr val="507B3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3" name="Oval Callout 34"/>
          <p:cNvSpPr>
            <a:spLocks noChangeArrowheads="1"/>
          </p:cNvSpPr>
          <p:nvPr/>
        </p:nvSpPr>
        <p:spPr bwMode="auto">
          <a:xfrm>
            <a:off x="1691383" y="4176117"/>
            <a:ext cx="287337" cy="219075"/>
          </a:xfrm>
          <a:prstGeom prst="wedgeEllipseCallout">
            <a:avLst>
              <a:gd name="adj1" fmla="val -49449"/>
              <a:gd name="adj2" fmla="val 76810"/>
            </a:avLst>
          </a:prstGeom>
          <a:solidFill>
            <a:srgbClr val="FFC1C1"/>
          </a:solidFill>
          <a:ln w="9525">
            <a:solidFill>
              <a:srgbClr val="FF99CC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4" name="Text Box 98"/>
          <p:cNvSpPr txBox="1">
            <a:spLocks noChangeArrowheads="1"/>
          </p:cNvSpPr>
          <p:nvPr/>
        </p:nvSpPr>
        <p:spPr bwMode="auto">
          <a:xfrm>
            <a:off x="1734245" y="4468217"/>
            <a:ext cx="11652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 i="1"/>
              <a:t>Benambran Or.</a:t>
            </a:r>
          </a:p>
          <a:p>
            <a:pPr eaLnBrk="1" hangingPunct="1">
              <a:spcBef>
                <a:spcPct val="50000"/>
              </a:spcBef>
            </a:pPr>
            <a:endParaRPr lang="en-AU" altLang="en-US" sz="1000" b="1"/>
          </a:p>
        </p:txBody>
      </p:sp>
      <p:sp>
        <p:nvSpPr>
          <p:cNvPr id="45" name="Text Box 98"/>
          <p:cNvSpPr txBox="1">
            <a:spLocks noChangeArrowheads="1"/>
          </p:cNvSpPr>
          <p:nvPr/>
        </p:nvSpPr>
        <p:spPr bwMode="auto">
          <a:xfrm>
            <a:off x="1756470" y="3325217"/>
            <a:ext cx="9366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b="1" i="1"/>
              <a:t>Cobar def.</a:t>
            </a:r>
          </a:p>
          <a:p>
            <a:pPr eaLnBrk="1" hangingPunct="1">
              <a:spcBef>
                <a:spcPct val="50000"/>
              </a:spcBef>
            </a:pPr>
            <a:endParaRPr lang="en-AU" altLang="en-US" sz="1000" b="1"/>
          </a:p>
        </p:txBody>
      </p:sp>
      <p:sp>
        <p:nvSpPr>
          <p:cNvPr id="46" name="Oval Callout 34"/>
          <p:cNvSpPr>
            <a:spLocks noChangeArrowheads="1"/>
          </p:cNvSpPr>
          <p:nvPr/>
        </p:nvSpPr>
        <p:spPr bwMode="auto">
          <a:xfrm>
            <a:off x="2304158" y="3553817"/>
            <a:ext cx="442912" cy="198438"/>
          </a:xfrm>
          <a:prstGeom prst="wedgeEllipseCallout">
            <a:avLst>
              <a:gd name="adj1" fmla="val 35593"/>
              <a:gd name="adj2" fmla="val 78667"/>
            </a:avLst>
          </a:prstGeom>
          <a:solidFill>
            <a:srgbClr val="FFC1C1"/>
          </a:solidFill>
          <a:ln w="9525">
            <a:solidFill>
              <a:srgbClr val="FF99CC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7" name="Rectangle 86" descr="Zig zag"/>
          <p:cNvSpPr>
            <a:spLocks noChangeArrowheads="1"/>
          </p:cNvSpPr>
          <p:nvPr/>
        </p:nvSpPr>
        <p:spPr bwMode="auto">
          <a:xfrm>
            <a:off x="2264470" y="5184180"/>
            <a:ext cx="525463" cy="122237"/>
          </a:xfrm>
          <a:prstGeom prst="rect">
            <a:avLst/>
          </a:prstGeom>
          <a:solidFill>
            <a:srgbClr val="7FD90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8" name="Text Box 98"/>
          <p:cNvSpPr txBox="1">
            <a:spLocks noChangeArrowheads="1"/>
          </p:cNvSpPr>
          <p:nvPr/>
        </p:nvSpPr>
        <p:spPr bwMode="auto">
          <a:xfrm>
            <a:off x="2915345" y="5414367"/>
            <a:ext cx="746125" cy="461963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VMS Cu</a:t>
            </a:r>
          </a:p>
        </p:txBody>
      </p:sp>
      <p:sp>
        <p:nvSpPr>
          <p:cNvPr id="49" name="Text Box 98"/>
          <p:cNvSpPr txBox="1">
            <a:spLocks noChangeArrowheads="1"/>
          </p:cNvSpPr>
          <p:nvPr/>
        </p:nvSpPr>
        <p:spPr bwMode="auto">
          <a:xfrm>
            <a:off x="3737670" y="5401667"/>
            <a:ext cx="838200" cy="46355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M-UM Ni</a:t>
            </a:r>
            <a:r>
              <a:rPr lang="en-AU" altLang="en-US" sz="1200" b="1">
                <a:solidFill>
                  <a:srgbClr val="FF0000"/>
                </a:solidFill>
                <a:cs typeface="Arial" charset="0"/>
              </a:rPr>
              <a:t>±</a:t>
            </a:r>
            <a:r>
              <a:rPr lang="en-AU" altLang="en-US" sz="1200" b="1">
                <a:solidFill>
                  <a:srgbClr val="FF0000"/>
                </a:solidFill>
              </a:rPr>
              <a:t>PGE</a:t>
            </a:r>
          </a:p>
        </p:txBody>
      </p:sp>
      <p:sp>
        <p:nvSpPr>
          <p:cNvPr id="50" name="Text Box 98"/>
          <p:cNvSpPr txBox="1">
            <a:spLocks noChangeArrowheads="1"/>
          </p:cNvSpPr>
          <p:nvPr/>
        </p:nvSpPr>
        <p:spPr bwMode="auto">
          <a:xfrm>
            <a:off x="3204270" y="3958630"/>
            <a:ext cx="1223963" cy="280987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MVT,  VMS</a:t>
            </a:r>
            <a:endParaRPr lang="en-AU" altLang="en-US" sz="1800" b="1"/>
          </a:p>
        </p:txBody>
      </p:sp>
      <p:sp>
        <p:nvSpPr>
          <p:cNvPr id="51" name="Text Box 98"/>
          <p:cNvSpPr txBox="1">
            <a:spLocks noChangeArrowheads="1"/>
          </p:cNvSpPr>
          <p:nvPr/>
        </p:nvSpPr>
        <p:spPr bwMode="auto">
          <a:xfrm>
            <a:off x="2883595" y="4465042"/>
            <a:ext cx="863600" cy="46355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Orogenic Au</a:t>
            </a:r>
          </a:p>
        </p:txBody>
      </p:sp>
      <p:sp>
        <p:nvSpPr>
          <p:cNvPr id="52" name="Text Box 98"/>
          <p:cNvSpPr txBox="1">
            <a:spLocks noChangeArrowheads="1"/>
          </p:cNvSpPr>
          <p:nvPr/>
        </p:nvSpPr>
        <p:spPr bwMode="auto">
          <a:xfrm>
            <a:off x="3072508" y="3091855"/>
            <a:ext cx="1355725" cy="461962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Structural base metals±Au</a:t>
            </a:r>
          </a:p>
        </p:txBody>
      </p:sp>
      <p:sp>
        <p:nvSpPr>
          <p:cNvPr id="53" name="Text Box 98"/>
          <p:cNvSpPr txBox="1">
            <a:spLocks noChangeArrowheads="1"/>
          </p:cNvSpPr>
          <p:nvPr/>
        </p:nvSpPr>
        <p:spPr bwMode="auto">
          <a:xfrm>
            <a:off x="2986783" y="3609380"/>
            <a:ext cx="1657350" cy="280987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Intrusion Sn, W, Mo</a:t>
            </a:r>
          </a:p>
        </p:txBody>
      </p:sp>
      <p:sp>
        <p:nvSpPr>
          <p:cNvPr id="54" name="Text Box 98"/>
          <p:cNvSpPr txBox="1">
            <a:spLocks noChangeArrowheads="1"/>
          </p:cNvSpPr>
          <p:nvPr/>
        </p:nvSpPr>
        <p:spPr bwMode="auto">
          <a:xfrm>
            <a:off x="3189983" y="1885355"/>
            <a:ext cx="1081087" cy="280987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Sn skarn</a:t>
            </a:r>
          </a:p>
        </p:txBody>
      </p:sp>
      <p:sp>
        <p:nvSpPr>
          <p:cNvPr id="55" name="Text Box 98"/>
          <p:cNvSpPr txBox="1">
            <a:spLocks noChangeArrowheads="1"/>
          </p:cNvSpPr>
          <p:nvPr/>
        </p:nvSpPr>
        <p:spPr bwMode="auto">
          <a:xfrm>
            <a:off x="2867720" y="864592"/>
            <a:ext cx="792163" cy="46355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Channel Fe</a:t>
            </a:r>
          </a:p>
        </p:txBody>
      </p:sp>
      <p:sp>
        <p:nvSpPr>
          <p:cNvPr id="56" name="Text Box 98"/>
          <p:cNvSpPr txBox="1">
            <a:spLocks noChangeArrowheads="1"/>
          </p:cNvSpPr>
          <p:nvPr/>
        </p:nvSpPr>
        <p:spPr bwMode="auto">
          <a:xfrm>
            <a:off x="3693220" y="812205"/>
            <a:ext cx="936625" cy="555625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Lateritic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Ni, Co, Sc</a:t>
            </a:r>
          </a:p>
        </p:txBody>
      </p:sp>
      <p:sp>
        <p:nvSpPr>
          <p:cNvPr id="57" name="Text Box 98"/>
          <p:cNvSpPr txBox="1">
            <a:spLocks noChangeArrowheads="1"/>
          </p:cNvSpPr>
          <p:nvPr/>
        </p:nvSpPr>
        <p:spPr bwMode="auto">
          <a:xfrm>
            <a:off x="3797995" y="4385667"/>
            <a:ext cx="838200" cy="46355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200" b="1">
                <a:solidFill>
                  <a:srgbClr val="FF0000"/>
                </a:solidFill>
              </a:rPr>
              <a:t>M-UM Ni</a:t>
            </a:r>
            <a:r>
              <a:rPr lang="en-AU" altLang="en-US" sz="1200" b="1">
                <a:solidFill>
                  <a:srgbClr val="FF0000"/>
                </a:solidFill>
                <a:cs typeface="Arial" charset="0"/>
              </a:rPr>
              <a:t>±</a:t>
            </a:r>
            <a:r>
              <a:rPr lang="en-AU" altLang="en-US" sz="1200" b="1">
                <a:solidFill>
                  <a:srgbClr val="FF0000"/>
                </a:solidFill>
              </a:rPr>
              <a:t>PGE</a:t>
            </a:r>
          </a:p>
        </p:txBody>
      </p:sp>
      <p:sp>
        <p:nvSpPr>
          <p:cNvPr id="58" name="Text Box 98"/>
          <p:cNvSpPr txBox="1">
            <a:spLocks noChangeArrowheads="1"/>
          </p:cNvSpPr>
          <p:nvPr/>
        </p:nvSpPr>
        <p:spPr bwMode="auto">
          <a:xfrm>
            <a:off x="1907283" y="5689005"/>
            <a:ext cx="9366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800" i="1"/>
              <a:t>Narrama Fm</a:t>
            </a:r>
          </a:p>
          <a:p>
            <a:pPr eaLnBrk="1" hangingPunct="1">
              <a:spcBef>
                <a:spcPct val="50000"/>
              </a:spcBef>
            </a:pPr>
            <a:endParaRPr lang="en-AU" altLang="en-US" sz="800" b="1"/>
          </a:p>
        </p:txBody>
      </p:sp>
      <p:sp>
        <p:nvSpPr>
          <p:cNvPr id="59" name="Text Box 98"/>
          <p:cNvSpPr txBox="1">
            <a:spLocks noChangeArrowheads="1"/>
          </p:cNvSpPr>
          <p:nvPr/>
        </p:nvSpPr>
        <p:spPr bwMode="auto">
          <a:xfrm>
            <a:off x="1691383" y="5003205"/>
            <a:ext cx="9366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800" i="1"/>
              <a:t>Ballast Fm</a:t>
            </a:r>
          </a:p>
          <a:p>
            <a:pPr eaLnBrk="1" hangingPunct="1">
              <a:spcBef>
                <a:spcPct val="50000"/>
              </a:spcBef>
            </a:pPr>
            <a:endParaRPr lang="en-AU" altLang="en-US" sz="800" b="1"/>
          </a:p>
        </p:txBody>
      </p:sp>
      <p:sp>
        <p:nvSpPr>
          <p:cNvPr id="60" name="Text Box 98"/>
          <p:cNvSpPr txBox="1">
            <a:spLocks noChangeArrowheads="1"/>
          </p:cNvSpPr>
          <p:nvPr/>
        </p:nvSpPr>
        <p:spPr bwMode="auto">
          <a:xfrm>
            <a:off x="2267645" y="5003205"/>
            <a:ext cx="9366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800" i="1"/>
              <a:t>Lang Fm</a:t>
            </a:r>
          </a:p>
          <a:p>
            <a:pPr eaLnBrk="1" hangingPunct="1">
              <a:spcBef>
                <a:spcPct val="50000"/>
              </a:spcBef>
            </a:pPr>
            <a:endParaRPr lang="en-AU" altLang="en-US" sz="800" b="1"/>
          </a:p>
        </p:txBody>
      </p:sp>
      <p:pic>
        <p:nvPicPr>
          <p:cNvPr id="61" name="Picture 124" descr="Solid geo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260" r="3670" b="1357"/>
          <a:stretch>
            <a:fillRect/>
          </a:stretch>
        </p:blipFill>
        <p:spPr bwMode="auto">
          <a:xfrm>
            <a:off x="4869300" y="525401"/>
            <a:ext cx="4274700" cy="63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EITH_2012_s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291" y="5753894"/>
            <a:ext cx="1368425" cy="110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barRglMngExplnConf2012_TitleSlide_C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b="86647"/>
          <a:stretch>
            <a:fillRect/>
          </a:stretch>
        </p:blipFill>
        <p:spPr bwMode="auto">
          <a:xfrm>
            <a:off x="4869300" y="5942806"/>
            <a:ext cx="114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60142" y="594928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0000"/>
                </a:solidFill>
              </a:rPr>
              <a:t>Gilmore et al. (2012)</a:t>
            </a:r>
            <a:endParaRPr lang="en-AU" dirty="0">
              <a:solidFill>
                <a:srgbClr val="000000"/>
              </a:solidFill>
            </a:endParaRPr>
          </a:p>
        </p:txBody>
      </p:sp>
      <p:pic>
        <p:nvPicPr>
          <p:cNvPr id="64" name="Picture 4" descr="CobarRglMngExplnConf2012_TitleSlide_CS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0" t="92224" r="1745"/>
          <a:stretch/>
        </p:blipFill>
        <p:spPr bwMode="auto">
          <a:xfrm>
            <a:off x="2447032" y="6306344"/>
            <a:ext cx="232479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6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Girilambone Group – </a:t>
            </a:r>
            <a:r>
              <a:rPr lang="en-AU" altLang="en-US" sz="2800" dirty="0" err="1" smtClean="0"/>
              <a:t>conodonts</a:t>
            </a:r>
            <a:r>
              <a:rPr lang="en-AU" altLang="en-US" sz="2800" dirty="0" smtClean="0"/>
              <a:t> and age</a:t>
            </a:r>
            <a:endParaRPr lang="en-AU" altLang="en-US" sz="2800" dirty="0"/>
          </a:p>
        </p:txBody>
      </p:sp>
      <p:pic>
        <p:nvPicPr>
          <p:cNvPr id="6" name="Picture 6" descr="QN137_Ord_Page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754"/>
            <a:ext cx="56848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QN137_Ord_Page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30684" r="80190" b="59276"/>
          <a:stretch>
            <a:fillRect/>
          </a:stretch>
        </p:blipFill>
        <p:spPr bwMode="auto">
          <a:xfrm>
            <a:off x="2466975" y="3361779"/>
            <a:ext cx="10969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QN137_Ord_Page_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0479" r="79167" b="44824"/>
          <a:stretch>
            <a:fillRect/>
          </a:stretch>
        </p:blipFill>
        <p:spPr bwMode="auto">
          <a:xfrm>
            <a:off x="4716463" y="837654"/>
            <a:ext cx="2413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87325" y="3312567"/>
            <a:ext cx="5345113" cy="13684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476625" y="3933279"/>
            <a:ext cx="1816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 i="1">
                <a:solidFill>
                  <a:srgbClr val="CC0000"/>
                </a:solidFill>
              </a:rPr>
              <a:t>Paracordylodus gracilis</a:t>
            </a:r>
            <a:r>
              <a:rPr lang="en-AU" altLang="en-US" sz="1800"/>
              <a:t> 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284663" y="3445917"/>
            <a:ext cx="1344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 i="1">
                <a:solidFill>
                  <a:srgbClr val="CC0000"/>
                </a:solidFill>
              </a:rPr>
              <a:t>Oepikodus evae</a:t>
            </a:r>
            <a:r>
              <a:rPr lang="en-AU" altLang="en-US" sz="1800"/>
              <a:t> 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257675" y="1077367"/>
            <a:ext cx="1227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 i="1">
                <a:solidFill>
                  <a:srgbClr val="CC0000"/>
                </a:solidFill>
              </a:rPr>
              <a:t>Pygodus serra</a:t>
            </a:r>
            <a:r>
              <a:rPr lang="en-AU" altLang="en-US" sz="1800"/>
              <a:t> 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79388" y="720179"/>
            <a:ext cx="5345112" cy="10080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724525" y="720179"/>
            <a:ext cx="719138" cy="3960813"/>
          </a:xfrm>
          <a:prstGeom prst="rect">
            <a:avLst/>
          </a:prstGeom>
          <a:solidFill>
            <a:srgbClr val="99CC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6443663" y="720179"/>
            <a:ext cx="1296987" cy="10080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 rot="16200000">
            <a:off x="4993482" y="2386260"/>
            <a:ext cx="211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800"/>
              <a:t>Girilambone Group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6443663" y="3312567"/>
            <a:ext cx="2592387" cy="1368425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7739063" y="720179"/>
            <a:ext cx="1296987" cy="1008063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6443663" y="3672929"/>
            <a:ext cx="146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800">
                <a:solidFill>
                  <a:schemeClr val="bg1"/>
                </a:solidFill>
              </a:rPr>
              <a:t>Narrama Fm</a:t>
            </a: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>
            <a:off x="6443663" y="3312567"/>
            <a:ext cx="0" cy="136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9036050" y="3312567"/>
            <a:ext cx="0" cy="136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6516688" y="3168104"/>
            <a:ext cx="2449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400"/>
              <a:t>???????????????????????</a:t>
            </a:r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6443663" y="720179"/>
            <a:ext cx="0" cy="136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9036050" y="720179"/>
            <a:ext cx="0" cy="1008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516688" y="4519067"/>
            <a:ext cx="2449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400"/>
              <a:t>???????????????????????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516688" y="575717"/>
            <a:ext cx="1223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400"/>
              <a:t>??????????</a:t>
            </a:r>
          </a:p>
        </p:txBody>
      </p:sp>
      <p:pic>
        <p:nvPicPr>
          <p:cNvPr id="27" name="Picture 8" descr="QN137_Ord_Page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2" t="32837" r="45772" b="58974"/>
          <a:stretch>
            <a:fillRect/>
          </a:stretch>
        </p:blipFill>
        <p:spPr bwMode="auto">
          <a:xfrm>
            <a:off x="4624388" y="3060154"/>
            <a:ext cx="8651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reeform 36"/>
          <p:cNvSpPr>
            <a:spLocks/>
          </p:cNvSpPr>
          <p:nvPr/>
        </p:nvSpPr>
        <p:spPr bwMode="auto">
          <a:xfrm>
            <a:off x="7667625" y="720179"/>
            <a:ext cx="144463" cy="1008063"/>
          </a:xfrm>
          <a:custGeom>
            <a:avLst/>
            <a:gdLst>
              <a:gd name="T0" fmla="*/ 98425 w 91"/>
              <a:gd name="T1" fmla="*/ 0 h 635"/>
              <a:gd name="T2" fmla="*/ 0 w 91"/>
              <a:gd name="T3" fmla="*/ 161925 h 635"/>
              <a:gd name="T4" fmla="*/ 144463 w 91"/>
              <a:gd name="T5" fmla="*/ 230188 h 635"/>
              <a:gd name="T6" fmla="*/ 7938 w 91"/>
              <a:gd name="T7" fmla="*/ 306388 h 635"/>
              <a:gd name="T8" fmla="*/ 144463 w 91"/>
              <a:gd name="T9" fmla="*/ 415925 h 635"/>
              <a:gd name="T10" fmla="*/ 7938 w 91"/>
              <a:gd name="T11" fmla="*/ 509588 h 635"/>
              <a:gd name="T12" fmla="*/ 134938 w 91"/>
              <a:gd name="T13" fmla="*/ 627063 h 635"/>
              <a:gd name="T14" fmla="*/ 25400 w 91"/>
              <a:gd name="T15" fmla="*/ 703263 h 635"/>
              <a:gd name="T16" fmla="*/ 144463 w 91"/>
              <a:gd name="T17" fmla="*/ 804863 h 635"/>
              <a:gd name="T18" fmla="*/ 25400 w 91"/>
              <a:gd name="T19" fmla="*/ 890588 h 635"/>
              <a:gd name="T20" fmla="*/ 98425 w 91"/>
              <a:gd name="T21" fmla="*/ 1008063 h 6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1"/>
              <a:gd name="T34" fmla="*/ 0 h 635"/>
              <a:gd name="T35" fmla="*/ 91 w 91"/>
              <a:gd name="T36" fmla="*/ 635 h 6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1" h="635">
                <a:moveTo>
                  <a:pt x="62" y="0"/>
                </a:moveTo>
                <a:lnTo>
                  <a:pt x="0" y="102"/>
                </a:lnTo>
                <a:lnTo>
                  <a:pt x="91" y="145"/>
                </a:lnTo>
                <a:lnTo>
                  <a:pt x="5" y="193"/>
                </a:lnTo>
                <a:lnTo>
                  <a:pt x="91" y="262"/>
                </a:lnTo>
                <a:lnTo>
                  <a:pt x="5" y="321"/>
                </a:lnTo>
                <a:lnTo>
                  <a:pt x="85" y="395"/>
                </a:lnTo>
                <a:lnTo>
                  <a:pt x="16" y="443"/>
                </a:lnTo>
                <a:lnTo>
                  <a:pt x="91" y="507"/>
                </a:lnTo>
                <a:lnTo>
                  <a:pt x="16" y="561"/>
                </a:lnTo>
                <a:lnTo>
                  <a:pt x="62" y="635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7812088" y="575717"/>
            <a:ext cx="1223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400"/>
              <a:t>??????????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6515100" y="1583779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400"/>
              <a:t>??????????</a:t>
            </a: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7810500" y="1583779"/>
            <a:ext cx="1223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400"/>
              <a:t>??????????</a:t>
            </a:r>
          </a:p>
        </p:txBody>
      </p:sp>
      <p:sp>
        <p:nvSpPr>
          <p:cNvPr id="32" name="Text Box 40"/>
          <p:cNvSpPr txBox="1">
            <a:spLocks noChangeArrowheads="1"/>
          </p:cNvSpPr>
          <p:nvPr/>
        </p:nvSpPr>
        <p:spPr bwMode="auto">
          <a:xfrm>
            <a:off x="7907338" y="1320254"/>
            <a:ext cx="98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600">
                <a:solidFill>
                  <a:schemeClr val="bg1"/>
                </a:solidFill>
              </a:rPr>
              <a:t>Lang Fm</a:t>
            </a: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6451600" y="1320254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600">
                <a:solidFill>
                  <a:schemeClr val="bg1"/>
                </a:solidFill>
              </a:rPr>
              <a:t>Ballast Fm</a:t>
            </a: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5698632" y="4725144"/>
            <a:ext cx="2531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800" dirty="0" smtClean="0"/>
              <a:t>Ian Percival</a:t>
            </a:r>
          </a:p>
          <a:p>
            <a:pPr eaLnBrk="1" hangingPunct="1"/>
            <a:r>
              <a:rPr lang="en-AU" altLang="en-US" sz="1800" dirty="0" smtClean="0"/>
              <a:t>in Gilmore et al. (2012)</a:t>
            </a:r>
            <a:endParaRPr lang="en-AU" altLang="en-US" sz="1800" dirty="0"/>
          </a:p>
        </p:txBody>
      </p:sp>
      <p:sp>
        <p:nvSpPr>
          <p:cNvPr id="35" name="Oval 44"/>
          <p:cNvSpPr>
            <a:spLocks noChangeArrowheads="1"/>
          </p:cNvSpPr>
          <p:nvPr/>
        </p:nvSpPr>
        <p:spPr bwMode="auto">
          <a:xfrm>
            <a:off x="8139113" y="3887242"/>
            <a:ext cx="609600" cy="73025"/>
          </a:xfrm>
          <a:prstGeom prst="ellipse">
            <a:avLst/>
          </a:prstGeom>
          <a:solidFill>
            <a:srgbClr val="99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7667625" y="3888829"/>
            <a:ext cx="960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/>
              <a:t>Exhalatives</a:t>
            </a:r>
          </a:p>
        </p:txBody>
      </p:sp>
      <p:sp>
        <p:nvSpPr>
          <p:cNvPr id="37" name="Oval 51"/>
          <p:cNvSpPr>
            <a:spLocks noChangeArrowheads="1"/>
          </p:cNvSpPr>
          <p:nvPr/>
        </p:nvSpPr>
        <p:spPr bwMode="auto">
          <a:xfrm>
            <a:off x="6659563" y="3530054"/>
            <a:ext cx="609600" cy="142875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8" name="Text Box 52"/>
          <p:cNvSpPr txBox="1">
            <a:spLocks noChangeArrowheads="1"/>
          </p:cNvSpPr>
          <p:nvPr/>
        </p:nvSpPr>
        <p:spPr bwMode="auto">
          <a:xfrm>
            <a:off x="7108825" y="3325267"/>
            <a:ext cx="6318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/>
              <a:t>Cherts</a:t>
            </a:r>
          </a:p>
        </p:txBody>
      </p:sp>
      <p:sp>
        <p:nvSpPr>
          <p:cNvPr id="39" name="Oval 53"/>
          <p:cNvSpPr>
            <a:spLocks noChangeArrowheads="1"/>
          </p:cNvSpPr>
          <p:nvPr/>
        </p:nvSpPr>
        <p:spPr bwMode="auto">
          <a:xfrm>
            <a:off x="7900988" y="842417"/>
            <a:ext cx="609600" cy="142875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0" name="Text Box 54"/>
          <p:cNvSpPr txBox="1">
            <a:spLocks noChangeArrowheads="1"/>
          </p:cNvSpPr>
          <p:nvPr/>
        </p:nvSpPr>
        <p:spPr bwMode="auto">
          <a:xfrm>
            <a:off x="8188325" y="936079"/>
            <a:ext cx="631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/>
              <a:t>Cherts</a:t>
            </a:r>
          </a:p>
        </p:txBody>
      </p:sp>
      <p:sp>
        <p:nvSpPr>
          <p:cNvPr id="41" name="Oval 55"/>
          <p:cNvSpPr>
            <a:spLocks noChangeArrowheads="1"/>
          </p:cNvSpPr>
          <p:nvPr/>
        </p:nvSpPr>
        <p:spPr bwMode="auto">
          <a:xfrm>
            <a:off x="6516688" y="842417"/>
            <a:ext cx="609600" cy="309562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" name="Text Box 56"/>
          <p:cNvSpPr txBox="1">
            <a:spLocks noChangeArrowheads="1"/>
          </p:cNvSpPr>
          <p:nvPr/>
        </p:nvSpPr>
        <p:spPr bwMode="auto">
          <a:xfrm>
            <a:off x="6964363" y="1021804"/>
            <a:ext cx="631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/>
              <a:t>Cherts</a:t>
            </a:r>
          </a:p>
        </p:txBody>
      </p:sp>
      <p:sp>
        <p:nvSpPr>
          <p:cNvPr id="43" name="Text Box 57"/>
          <p:cNvSpPr txBox="1">
            <a:spLocks noChangeArrowheads="1"/>
          </p:cNvSpPr>
          <p:nvPr/>
        </p:nvSpPr>
        <p:spPr bwMode="auto">
          <a:xfrm>
            <a:off x="7959725" y="4800054"/>
            <a:ext cx="1076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AU" altLang="en-US" sz="1000" i="1"/>
              <a:t>Schematic only!</a:t>
            </a:r>
          </a:p>
        </p:txBody>
      </p:sp>
      <p:sp>
        <p:nvSpPr>
          <p:cNvPr id="44" name="Text Box 58"/>
          <p:cNvSpPr txBox="1">
            <a:spLocks noChangeArrowheads="1"/>
          </p:cNvSpPr>
          <p:nvPr/>
        </p:nvSpPr>
        <p:spPr bwMode="auto">
          <a:xfrm>
            <a:off x="3852863" y="5904954"/>
            <a:ext cx="172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AU" altLang="en-US" sz="1000" i="1"/>
              <a:t>Source: Percival et al. 2011</a:t>
            </a:r>
          </a:p>
        </p:txBody>
      </p:sp>
      <p:sp>
        <p:nvSpPr>
          <p:cNvPr id="45" name="AutoShape 61"/>
          <p:cNvSpPr>
            <a:spLocks noChangeArrowheads="1"/>
          </p:cNvSpPr>
          <p:nvPr/>
        </p:nvSpPr>
        <p:spPr bwMode="auto">
          <a:xfrm>
            <a:off x="6516688" y="4176167"/>
            <a:ext cx="1150937" cy="360362"/>
          </a:xfrm>
          <a:prstGeom prst="wedgeEllipseCallout">
            <a:avLst>
              <a:gd name="adj1" fmla="val -34278"/>
              <a:gd name="adj2" fmla="val 51764"/>
            </a:avLst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AU" altLang="en-US" sz="1200">
                <a:solidFill>
                  <a:schemeClr val="bg1"/>
                </a:solidFill>
              </a:rPr>
              <a:t>Mt Dijou</a:t>
            </a:r>
          </a:p>
        </p:txBody>
      </p:sp>
      <p:sp>
        <p:nvSpPr>
          <p:cNvPr id="46" name="AutoShape 62"/>
          <p:cNvSpPr>
            <a:spLocks noChangeArrowheads="1"/>
          </p:cNvSpPr>
          <p:nvPr/>
        </p:nvSpPr>
        <p:spPr bwMode="auto">
          <a:xfrm>
            <a:off x="7885113" y="4177754"/>
            <a:ext cx="1079500" cy="287338"/>
          </a:xfrm>
          <a:prstGeom prst="wedgeEllipseCallout">
            <a:avLst>
              <a:gd name="adj1" fmla="val 32500"/>
              <a:gd name="adj2" fmla="val 76519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AU" altLang="en-US" sz="1200"/>
              <a:t>MORB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7821613" y="3457029"/>
            <a:ext cx="998537" cy="287338"/>
          </a:xfrm>
          <a:prstGeom prst="rect">
            <a:avLst/>
          </a:prstGeom>
          <a:solidFill>
            <a:srgbClr val="FFFF99"/>
          </a:solidFill>
          <a:ln w="127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/>
              <a:t>Polpins Mbr</a:t>
            </a:r>
          </a:p>
        </p:txBody>
      </p:sp>
      <p:sp>
        <p:nvSpPr>
          <p:cNvPr id="48" name="Oval 51"/>
          <p:cNvSpPr>
            <a:spLocks noChangeArrowheads="1"/>
          </p:cNvSpPr>
          <p:nvPr/>
        </p:nvSpPr>
        <p:spPr bwMode="auto">
          <a:xfrm>
            <a:off x="7596188" y="4465092"/>
            <a:ext cx="609600" cy="93662"/>
          </a:xfrm>
          <a:prstGeom prst="ellipse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9" name="Oval 44"/>
          <p:cNvSpPr>
            <a:spLocks noChangeArrowheads="1"/>
          </p:cNvSpPr>
          <p:nvPr/>
        </p:nvSpPr>
        <p:spPr bwMode="auto">
          <a:xfrm>
            <a:off x="7092950" y="4031704"/>
            <a:ext cx="609600" cy="73025"/>
          </a:xfrm>
          <a:prstGeom prst="ellipse">
            <a:avLst/>
          </a:prstGeom>
          <a:solidFill>
            <a:srgbClr val="99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50" name="Picture 4" descr="CobarRglMngExplnConf2012_TitleSlide_CS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0" b="86647"/>
          <a:stretch>
            <a:fillRect/>
          </a:stretch>
        </p:blipFill>
        <p:spPr bwMode="auto">
          <a:xfrm>
            <a:off x="7594600" y="2120697"/>
            <a:ext cx="114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755576" y="3472904"/>
            <a:ext cx="8280474" cy="2823642"/>
            <a:chOff x="755576" y="3472904"/>
            <a:chExt cx="8280474" cy="2823642"/>
          </a:xfrm>
        </p:grpSpPr>
        <p:sp>
          <p:nvSpPr>
            <p:cNvPr id="51" name="TextBox 50"/>
            <p:cNvSpPr txBox="1"/>
            <p:nvPr/>
          </p:nvSpPr>
          <p:spPr>
            <a:xfrm>
              <a:off x="5684838" y="5373216"/>
              <a:ext cx="3351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Youngest detrital zircons ~476 Ma (G Fraser in Gilmore et al., 2012)</a:t>
              </a:r>
              <a:endParaRPr lang="en-AU" dirty="0"/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flipH="1" flipV="1">
              <a:off x="755576" y="3472904"/>
              <a:ext cx="4873699" cy="204432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5" name="Picture 4" descr="CobarRglMngExplnConf2012_TitleSlide_CS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0" t="92224" r="1745"/>
          <a:stretch/>
        </p:blipFill>
        <p:spPr bwMode="auto">
          <a:xfrm>
            <a:off x="4716016" y="6324600"/>
            <a:ext cx="232479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7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6350" y="44450"/>
            <a:ext cx="9142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AU" altLang="en-US" sz="2800" dirty="0" smtClean="0"/>
              <a:t>Girilambone </a:t>
            </a:r>
            <a:r>
              <a:rPr lang="en-AU" altLang="en-US" sz="2800" dirty="0"/>
              <a:t>and Cobar deposits – the controversy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7000" y="1792288"/>
            <a:ext cx="4537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altLang="en-US" sz="2000" baseline="30000"/>
              <a:t>40</a:t>
            </a:r>
            <a:r>
              <a:rPr lang="en-AU" altLang="en-US" sz="2000"/>
              <a:t>Ar-</a:t>
            </a:r>
            <a:r>
              <a:rPr lang="en-AU" altLang="en-US" sz="2000" baseline="30000"/>
              <a:t>39</a:t>
            </a:r>
            <a:r>
              <a:rPr lang="en-AU" altLang="en-US" sz="2000"/>
              <a:t>Ar dating of sericite yielded ages of 405 Ma (Cu-rich deposits) to 384 Ma (Zn-rich deposits)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27000" y="5157788"/>
            <a:ext cx="4537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altLang="en-US" sz="2000" dirty="0"/>
              <a:t>Most recently, Straits Resources have </a:t>
            </a:r>
            <a:r>
              <a:rPr lang="en-AU" altLang="en-US" sz="2000" dirty="0" smtClean="0"/>
              <a:t>re-reinterpreted </a:t>
            </a:r>
            <a:r>
              <a:rPr lang="en-AU" altLang="en-US" sz="2000" dirty="0"/>
              <a:t>deposit as </a:t>
            </a:r>
            <a:r>
              <a:rPr lang="en-AU" altLang="en-US" sz="2000" dirty="0" err="1"/>
              <a:t>VHMS</a:t>
            </a:r>
            <a:endParaRPr lang="en-AU" altLang="en-US" sz="20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950" y="784225"/>
            <a:ext cx="455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altLang="en-US" sz="2000"/>
              <a:t>Cobar deposits generally accepted as syn-tectonic deposits</a:t>
            </a: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127000" y="620713"/>
            <a:ext cx="8837613" cy="3162300"/>
            <a:chOff x="80" y="391"/>
            <a:chExt cx="5567" cy="1992"/>
          </a:xfrm>
        </p:grpSpPr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0" y="1937"/>
              <a:ext cx="285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AU" altLang="en-US" sz="2000" dirty="0" err="1"/>
                <a:t>Tritton</a:t>
              </a:r>
              <a:r>
                <a:rPr lang="en-AU" altLang="en-US" sz="2000" dirty="0"/>
                <a:t> </a:t>
              </a:r>
              <a:r>
                <a:rPr lang="en-AU" altLang="en-US" sz="2000" dirty="0" smtClean="0"/>
                <a:t>deposit (Girilambone district), </a:t>
              </a:r>
              <a:r>
                <a:rPr lang="en-AU" altLang="en-US" sz="2000" dirty="0"/>
                <a:t>originally interpreted as </a:t>
              </a:r>
              <a:r>
                <a:rPr lang="en-AU" altLang="en-US" sz="2000" dirty="0" err="1"/>
                <a:t>VHMS</a:t>
              </a:r>
              <a:r>
                <a:rPr lang="en-AU" altLang="en-US" sz="2000" dirty="0"/>
                <a:t> deposit</a:t>
              </a:r>
            </a:p>
          </p:txBody>
        </p: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3016" y="391"/>
              <a:ext cx="2631" cy="1780"/>
              <a:chOff x="3016" y="391"/>
              <a:chExt cx="2631" cy="1780"/>
            </a:xfrm>
          </p:grpSpPr>
          <p:pic>
            <p:nvPicPr>
              <p:cNvPr id="14" name="Picture 12" descr="BDST024 sulph clasts 345m close up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4" r="56905"/>
              <a:stretch>
                <a:fillRect/>
              </a:stretch>
            </p:blipFill>
            <p:spPr bwMode="auto">
              <a:xfrm>
                <a:off x="3016" y="391"/>
                <a:ext cx="2631" cy="1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3094" y="432"/>
                <a:ext cx="13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AU" altLang="en-US">
                    <a:solidFill>
                      <a:schemeClr val="bg1"/>
                    </a:solidFill>
                  </a:rPr>
                  <a:t>Courtesy Phil Jones</a:t>
                </a:r>
              </a:p>
            </p:txBody>
          </p:sp>
        </p:grpSp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127000" y="3573463"/>
            <a:ext cx="8801100" cy="3106737"/>
            <a:chOff x="80" y="2251"/>
            <a:chExt cx="5544" cy="1957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80" y="2572"/>
              <a:ext cx="285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AU" altLang="en-US" sz="2000"/>
                <a:t>Tritton reinterpreted as syn-tectonic in late 1990s to early 2000s</a:t>
              </a:r>
            </a:p>
          </p:txBody>
        </p: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3016" y="2251"/>
              <a:ext cx="2608" cy="1957"/>
              <a:chOff x="3016" y="2251"/>
              <a:chExt cx="2608" cy="1957"/>
            </a:xfrm>
          </p:grpSpPr>
          <p:pic>
            <p:nvPicPr>
              <p:cNvPr id="19" name="Picture 11" descr="Avoca Tank TATD017_392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2251"/>
                <a:ext cx="2608" cy="1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3061" y="2296"/>
                <a:ext cx="16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AU" altLang="en-US">
                    <a:solidFill>
                      <a:schemeClr val="bg1"/>
                    </a:solidFill>
                  </a:rPr>
                  <a:t>Courtesy Peter Downes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497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Cobar and Girilambone lead isotope data</a:t>
            </a:r>
            <a:endParaRPr lang="en-AU" altLang="en-US" sz="2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25" y="549275"/>
            <a:ext cx="6913563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794125" y="980728"/>
            <a:ext cx="3305175" cy="2808635"/>
            <a:chOff x="3930650" y="980728"/>
            <a:chExt cx="3305175" cy="2808635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6227763" y="2205038"/>
              <a:ext cx="1008062" cy="15843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930650" y="980728"/>
              <a:ext cx="14271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AU" altLang="en-US" sz="2000" dirty="0"/>
                <a:t>Cobar lead</a:t>
              </a:r>
            </a:p>
            <a:p>
              <a:pPr algn="ctr"/>
              <a:r>
                <a:rPr lang="en-AU" altLang="en-US" sz="2000" dirty="0"/>
                <a:t>evolution</a:t>
              </a: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5220071" y="1484784"/>
              <a:ext cx="1583953" cy="1367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75656" y="5922036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Modified Cumming and Richards (1975) pinned using </a:t>
            </a:r>
            <a:r>
              <a:rPr lang="en-AU" dirty="0" err="1" smtClean="0"/>
              <a:t>Endeavor</a:t>
            </a:r>
            <a:r>
              <a:rPr lang="en-AU" dirty="0" smtClean="0"/>
              <a:t> (384 Ma)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12074"/>
          <a:stretch/>
        </p:blipFill>
        <p:spPr>
          <a:xfrm>
            <a:off x="35496" y="3660548"/>
            <a:ext cx="2578608" cy="22808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971600" y="4408328"/>
            <a:ext cx="360040" cy="172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971600" y="820800"/>
            <a:ext cx="2304256" cy="3600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 flipV="1">
            <a:off x="971600" y="4581128"/>
            <a:ext cx="2304256" cy="576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" name="Group 26"/>
          <p:cNvGrpSpPr/>
          <p:nvPr/>
        </p:nvGrpSpPr>
        <p:grpSpPr>
          <a:xfrm>
            <a:off x="3974743" y="1484784"/>
            <a:ext cx="3560054" cy="3732222"/>
            <a:chOff x="3974743" y="1484784"/>
            <a:chExt cx="3560054" cy="3732222"/>
          </a:xfrm>
        </p:grpSpPr>
        <p:sp>
          <p:nvSpPr>
            <p:cNvPr id="25" name="Oval 24"/>
            <p:cNvSpPr/>
            <p:nvPr/>
          </p:nvSpPr>
          <p:spPr bwMode="auto">
            <a:xfrm rot="600000">
              <a:off x="3974743" y="1484784"/>
              <a:ext cx="1086221" cy="316835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9992" y="4509120"/>
              <a:ext cx="30348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dirty="0" smtClean="0"/>
                <a:t>Girilambone model ages:</a:t>
              </a:r>
            </a:p>
            <a:p>
              <a:r>
                <a:rPr lang="en-AU" sz="2000" dirty="0" smtClean="0"/>
                <a:t>490-470 Ma</a:t>
              </a:r>
              <a:endParaRPr lang="en-A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21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88" y="101600"/>
            <a:ext cx="9142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AU" altLang="en-US" sz="2800" dirty="0" smtClean="0"/>
              <a:t>Girilambone </a:t>
            </a:r>
            <a:r>
              <a:rPr lang="en-AU" altLang="en-US" sz="2800" dirty="0"/>
              <a:t>and Cobar deposits – comments on origin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60040" y="908050"/>
            <a:ext cx="8460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AU" altLang="en-US" sz="2400" dirty="0"/>
              <a:t>Most </a:t>
            </a:r>
            <a:r>
              <a:rPr lang="en-AU" altLang="en-US" sz="2400" dirty="0" smtClean="0"/>
              <a:t>Girilambone </a:t>
            </a:r>
            <a:r>
              <a:rPr lang="en-AU" altLang="en-US" sz="2400" dirty="0"/>
              <a:t>lead is </a:t>
            </a:r>
            <a:r>
              <a:rPr lang="en-AU" altLang="en-US" sz="2400" dirty="0" smtClean="0"/>
              <a:t>less </a:t>
            </a:r>
            <a:r>
              <a:rPr lang="en-AU" altLang="en-US" sz="2400" dirty="0"/>
              <a:t>radiogenic than Cobar lead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60040" y="1311275"/>
            <a:ext cx="8460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AU" altLang="en-US" sz="2400" dirty="0">
                <a:sym typeface="Symbol" pitchFamily="18" charset="2"/>
              </a:rPr>
              <a:t> </a:t>
            </a:r>
            <a:r>
              <a:rPr lang="en-AU" altLang="en-US" sz="2400" dirty="0"/>
              <a:t>either </a:t>
            </a:r>
            <a:r>
              <a:rPr lang="en-AU" altLang="en-US" sz="2400" dirty="0" smtClean="0"/>
              <a:t>Girilambone </a:t>
            </a:r>
            <a:r>
              <a:rPr lang="en-AU" altLang="en-US" sz="2400" dirty="0"/>
              <a:t>deposits significantly older or had different lead source (or both)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0040" y="2319338"/>
            <a:ext cx="8460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AU" altLang="en-US" sz="2400" dirty="0"/>
              <a:t>Most lead model ages for </a:t>
            </a:r>
            <a:r>
              <a:rPr lang="en-AU" altLang="en-US" sz="2400" dirty="0" err="1"/>
              <a:t>Tritton</a:t>
            </a:r>
            <a:r>
              <a:rPr lang="en-AU" altLang="en-US" sz="2400" dirty="0"/>
              <a:t> and Avoca Tank ~</a:t>
            </a:r>
            <a:r>
              <a:rPr lang="en-AU" altLang="en-US" sz="2400" dirty="0" smtClean="0"/>
              <a:t>490-470 </a:t>
            </a:r>
            <a:r>
              <a:rPr lang="en-AU" altLang="en-US" sz="2400" dirty="0"/>
              <a:t>Ma; consistent with age of host succession </a:t>
            </a:r>
            <a:r>
              <a:rPr lang="en-AU" altLang="en-US" sz="2400" dirty="0">
                <a:sym typeface="Symbol" pitchFamily="18" charset="2"/>
              </a:rPr>
              <a:t> </a:t>
            </a:r>
            <a:r>
              <a:rPr lang="en-AU" altLang="en-US" sz="2400" dirty="0" err="1"/>
              <a:t>VHMS</a:t>
            </a:r>
            <a:r>
              <a:rPr lang="en-AU" altLang="en-US" sz="2400" dirty="0"/>
              <a:t> origin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60040" y="4335463"/>
            <a:ext cx="8460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AU" altLang="en-US" sz="2400"/>
              <a:t>Cobar data indicate model ages of 420-385 Ma; consistent with Ar-Ar age range from alteration sericite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60040" y="5300663"/>
            <a:ext cx="8460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AU" altLang="en-US" sz="2400"/>
              <a:t>Cobar data indicate that Cu-rich ores had a more juvenile source to the Zn-Pb-rich ores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60040" y="3327400"/>
            <a:ext cx="8460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AU" altLang="en-US" sz="2400"/>
              <a:t>One Tritton analysis indicates younger introduction of lead </a:t>
            </a:r>
            <a:r>
              <a:rPr lang="en-AU" altLang="en-US" sz="2400">
                <a:sym typeface="Symbol" pitchFamily="18" charset="2"/>
              </a:rPr>
              <a:t></a:t>
            </a:r>
            <a:r>
              <a:rPr lang="en-AU" altLang="en-US" sz="2400"/>
              <a:t> possibly recrystallisation/remobilisation during Cobar event</a:t>
            </a:r>
          </a:p>
        </p:txBody>
      </p:sp>
    </p:spTree>
    <p:extLst>
      <p:ext uri="{BB962C8B-B14F-4D97-AF65-F5344CB8AC3E}">
        <p14:creationId xmlns:p14="http://schemas.microsoft.com/office/powerpoint/2010/main" val="207623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pic>
        <p:nvPicPr>
          <p:cNvPr id="3" name="Picture 124" descr="Solid geo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260" r="3670" b="1357"/>
          <a:stretch>
            <a:fillRect/>
          </a:stretch>
        </p:blipFill>
        <p:spPr bwMode="auto">
          <a:xfrm>
            <a:off x="4869300" y="116632"/>
            <a:ext cx="4274700" cy="63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88" y="26621"/>
            <a:ext cx="4867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AU" altLang="en-US" sz="2800" dirty="0" smtClean="0"/>
              <a:t>Did Girilambone district form in a back-arc?</a:t>
            </a:r>
            <a:endParaRPr lang="en-AU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34193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Girilambone Group presently inboard of Macquarie “Arc”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20660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Girilambone Group contains </a:t>
            </a:r>
            <a:r>
              <a:rPr lang="en-AU" dirty="0" err="1" smtClean="0"/>
              <a:t>MORB</a:t>
            </a:r>
            <a:r>
              <a:rPr lang="en-AU" dirty="0" smtClean="0"/>
              <a:t>-like basalt (Burton, 2011)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142709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Girilambone Group contains major detrital zircon population at ~476 Ma, similar in age to earliest (Phase 1, Glen et al., 2007) phase of Macquarie “Arc” magmatism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4654877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Most common tectonic setting for ancient </a:t>
            </a:r>
            <a:r>
              <a:rPr lang="en-AU" dirty="0" err="1" smtClean="0"/>
              <a:t>VHMS</a:t>
            </a:r>
            <a:r>
              <a:rPr lang="en-AU" dirty="0" smtClean="0"/>
              <a:t> deposits is back-arc or rifted arc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37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Temporal distribution of </a:t>
            </a:r>
            <a:r>
              <a:rPr lang="en-AU" altLang="en-US" sz="2800" dirty="0" err="1" smtClean="0"/>
              <a:t>VHMS</a:t>
            </a:r>
            <a:r>
              <a:rPr lang="en-AU" altLang="en-US" sz="2800" dirty="0" smtClean="0"/>
              <a:t> deposits in </a:t>
            </a:r>
            <a:r>
              <a:rPr lang="en-AU" altLang="en-US" sz="2800" dirty="0" err="1" smtClean="0"/>
              <a:t>Tasmanides</a:t>
            </a:r>
            <a:endParaRPr lang="en-AU" altLang="en-US" sz="2800" dirty="0"/>
          </a:p>
        </p:txBody>
      </p:sp>
      <p:pic>
        <p:nvPicPr>
          <p:cNvPr id="4" name="Picture 48" descr="Mineralisation age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519955"/>
            <a:ext cx="8777287" cy="62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6716713" y="2372568"/>
            <a:ext cx="1808162" cy="3335337"/>
            <a:chOff x="4231" y="1263"/>
            <a:chExt cx="1139" cy="2101"/>
          </a:xfrm>
        </p:grpSpPr>
        <p:sp>
          <p:nvSpPr>
            <p:cNvPr id="6" name="Rectangle 59"/>
            <p:cNvSpPr>
              <a:spLocks noChangeArrowheads="1"/>
            </p:cNvSpPr>
            <p:nvPr/>
          </p:nvSpPr>
          <p:spPr bwMode="auto">
            <a:xfrm>
              <a:off x="4576" y="1836"/>
              <a:ext cx="440" cy="1528"/>
            </a:xfrm>
            <a:prstGeom prst="rect">
              <a:avLst/>
            </a:prstGeom>
            <a:solidFill>
              <a:srgbClr val="0033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" name="Text Box 60"/>
            <p:cNvSpPr txBox="1">
              <a:spLocks noChangeArrowheads="1"/>
            </p:cNvSpPr>
            <p:nvPr/>
          </p:nvSpPr>
          <p:spPr bwMode="auto">
            <a:xfrm>
              <a:off x="4231" y="1263"/>
              <a:ext cx="11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660066"/>
                  </a:solidFill>
                </a:rPr>
                <a:t>Hunter-Bowen</a:t>
              </a:r>
            </a:p>
          </p:txBody>
        </p:sp>
        <p:sp>
          <p:nvSpPr>
            <p:cNvPr id="8" name="Line 61"/>
            <p:cNvSpPr>
              <a:spLocks noChangeShapeType="1"/>
            </p:cNvSpPr>
            <p:nvPr/>
          </p:nvSpPr>
          <p:spPr bwMode="auto">
            <a:xfrm>
              <a:off x="4652" y="1504"/>
              <a:ext cx="52" cy="4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5378450" y="869205"/>
            <a:ext cx="1943100" cy="4838700"/>
            <a:chOff x="3388" y="316"/>
            <a:chExt cx="1224" cy="3048"/>
          </a:xfrm>
        </p:grpSpPr>
        <p:sp>
          <p:nvSpPr>
            <p:cNvPr id="10" name="Rectangle 57"/>
            <p:cNvSpPr>
              <a:spLocks noChangeArrowheads="1"/>
            </p:cNvSpPr>
            <p:nvPr/>
          </p:nvSpPr>
          <p:spPr bwMode="auto">
            <a:xfrm>
              <a:off x="3388" y="316"/>
              <a:ext cx="120" cy="1524"/>
            </a:xfrm>
            <a:prstGeom prst="rect">
              <a:avLst/>
            </a:prstGeom>
            <a:solidFill>
              <a:srgbClr val="6600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Rectangle 58"/>
            <p:cNvSpPr>
              <a:spLocks noChangeArrowheads="1"/>
            </p:cNvSpPr>
            <p:nvPr/>
          </p:nvSpPr>
          <p:spPr bwMode="auto">
            <a:xfrm>
              <a:off x="3388" y="2600"/>
              <a:ext cx="124" cy="764"/>
            </a:xfrm>
            <a:prstGeom prst="rect">
              <a:avLst/>
            </a:prstGeom>
            <a:solidFill>
              <a:srgbClr val="6600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3583" y="2355"/>
              <a:ext cx="8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660066"/>
                  </a:solidFill>
                </a:rPr>
                <a:t>Kanimblan</a:t>
              </a:r>
            </a:p>
          </p:txBody>
        </p:sp>
        <p:sp>
          <p:nvSpPr>
            <p:cNvPr id="13" name="Line 63"/>
            <p:cNvSpPr>
              <a:spLocks noChangeShapeType="1"/>
            </p:cNvSpPr>
            <p:nvPr/>
          </p:nvSpPr>
          <p:spPr bwMode="auto">
            <a:xfrm flipV="1">
              <a:off x="3464" y="656"/>
              <a:ext cx="244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Line 64"/>
            <p:cNvSpPr>
              <a:spLocks noChangeShapeType="1"/>
            </p:cNvSpPr>
            <p:nvPr/>
          </p:nvSpPr>
          <p:spPr bwMode="auto">
            <a:xfrm flipH="1">
              <a:off x="3456" y="2536"/>
              <a:ext cx="16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Text Box 66"/>
            <p:cNvSpPr txBox="1">
              <a:spLocks noChangeArrowheads="1"/>
            </p:cNvSpPr>
            <p:nvPr/>
          </p:nvSpPr>
          <p:spPr bwMode="auto">
            <a:xfrm>
              <a:off x="3739" y="531"/>
              <a:ext cx="87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660066"/>
                  </a:solidFill>
                </a:rPr>
                <a:t>Kanimblan</a:t>
              </a:r>
            </a:p>
          </p:txBody>
        </p:sp>
      </p:grpSp>
      <p:grpSp>
        <p:nvGrpSpPr>
          <p:cNvPr id="16" name="Group 71"/>
          <p:cNvGrpSpPr>
            <a:grpSpLocks/>
          </p:cNvGrpSpPr>
          <p:nvPr/>
        </p:nvGrpSpPr>
        <p:grpSpPr bwMode="auto">
          <a:xfrm>
            <a:off x="4781550" y="862855"/>
            <a:ext cx="1979613" cy="4838700"/>
            <a:chOff x="3012" y="312"/>
            <a:chExt cx="1247" cy="3048"/>
          </a:xfrm>
        </p:grpSpPr>
        <p:sp>
          <p:nvSpPr>
            <p:cNvPr id="17" name="Rectangle 55"/>
            <p:cNvSpPr>
              <a:spLocks noChangeArrowheads="1"/>
            </p:cNvSpPr>
            <p:nvPr/>
          </p:nvSpPr>
          <p:spPr bwMode="auto">
            <a:xfrm>
              <a:off x="3016" y="2600"/>
              <a:ext cx="120" cy="760"/>
            </a:xfrm>
            <a:prstGeom prst="rect">
              <a:avLst/>
            </a:prstGeom>
            <a:solidFill>
              <a:srgbClr val="3399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8" name="Rectangle 56"/>
            <p:cNvSpPr>
              <a:spLocks noChangeArrowheads="1"/>
            </p:cNvSpPr>
            <p:nvPr/>
          </p:nvSpPr>
          <p:spPr bwMode="auto">
            <a:xfrm>
              <a:off x="3012" y="312"/>
              <a:ext cx="120" cy="1524"/>
            </a:xfrm>
            <a:prstGeom prst="rect">
              <a:avLst/>
            </a:prstGeom>
            <a:solidFill>
              <a:srgbClr val="339966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9" name="Text Box 65"/>
            <p:cNvSpPr txBox="1">
              <a:spLocks noChangeArrowheads="1"/>
            </p:cNvSpPr>
            <p:nvPr/>
          </p:nvSpPr>
          <p:spPr bwMode="auto">
            <a:xfrm>
              <a:off x="3049" y="1899"/>
              <a:ext cx="12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006666"/>
                  </a:solidFill>
                </a:rPr>
                <a:t>Tabberabberan</a:t>
              </a:r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>
              <a:off x="3084" y="1808"/>
              <a:ext cx="60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Line 70"/>
            <p:cNvSpPr>
              <a:spLocks noChangeShapeType="1"/>
            </p:cNvSpPr>
            <p:nvPr/>
          </p:nvSpPr>
          <p:spPr bwMode="auto">
            <a:xfrm flipH="1">
              <a:off x="3072" y="2128"/>
              <a:ext cx="84" cy="5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22" name="Group 136"/>
          <p:cNvGrpSpPr>
            <a:grpSpLocks/>
          </p:cNvGrpSpPr>
          <p:nvPr/>
        </p:nvGrpSpPr>
        <p:grpSpPr bwMode="auto">
          <a:xfrm>
            <a:off x="3808413" y="869205"/>
            <a:ext cx="1033462" cy="4838700"/>
            <a:chOff x="2399" y="316"/>
            <a:chExt cx="651" cy="3048"/>
          </a:xfrm>
        </p:grpSpPr>
        <p:sp>
          <p:nvSpPr>
            <p:cNvPr id="23" name="Text Box 72"/>
            <p:cNvSpPr txBox="1">
              <a:spLocks noChangeArrowheads="1"/>
            </p:cNvSpPr>
            <p:nvPr/>
          </p:nvSpPr>
          <p:spPr bwMode="auto">
            <a:xfrm>
              <a:off x="2399" y="1907"/>
              <a:ext cx="6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FF0000"/>
                  </a:solidFill>
                </a:rPr>
                <a:t>Bindian</a:t>
              </a:r>
            </a:p>
          </p:txBody>
        </p:sp>
        <p:grpSp>
          <p:nvGrpSpPr>
            <p:cNvPr id="24" name="Group 75"/>
            <p:cNvGrpSpPr>
              <a:grpSpLocks/>
            </p:cNvGrpSpPr>
            <p:nvPr/>
          </p:nvGrpSpPr>
          <p:grpSpPr bwMode="auto">
            <a:xfrm>
              <a:off x="2692" y="316"/>
              <a:ext cx="188" cy="3048"/>
              <a:chOff x="2692" y="316"/>
              <a:chExt cx="188" cy="3048"/>
            </a:xfrm>
          </p:grpSpPr>
          <p:sp>
            <p:nvSpPr>
              <p:cNvPr id="25" name="Rectangle 53"/>
              <p:cNvSpPr>
                <a:spLocks noChangeArrowheads="1"/>
              </p:cNvSpPr>
              <p:nvPr/>
            </p:nvSpPr>
            <p:spPr bwMode="auto">
              <a:xfrm>
                <a:off x="2692" y="316"/>
                <a:ext cx="188" cy="1524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6" name="Rectangle 54"/>
              <p:cNvSpPr>
                <a:spLocks noChangeArrowheads="1"/>
              </p:cNvSpPr>
              <p:nvPr/>
            </p:nvSpPr>
            <p:spPr bwMode="auto">
              <a:xfrm>
                <a:off x="2692" y="2596"/>
                <a:ext cx="184" cy="768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27" name="Line 73"/>
              <p:cNvSpPr>
                <a:spLocks noChangeShapeType="1"/>
              </p:cNvSpPr>
              <p:nvPr/>
            </p:nvSpPr>
            <p:spPr bwMode="auto">
              <a:xfrm flipV="1">
                <a:off x="2772" y="1792"/>
                <a:ext cx="12" cy="1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8" name="Line 74"/>
              <p:cNvSpPr>
                <a:spLocks noChangeShapeType="1"/>
              </p:cNvSpPr>
              <p:nvPr/>
            </p:nvSpPr>
            <p:spPr bwMode="auto">
              <a:xfrm>
                <a:off x="2752" y="2140"/>
                <a:ext cx="44" cy="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29" name="Group 135"/>
          <p:cNvGrpSpPr>
            <a:grpSpLocks/>
          </p:cNvGrpSpPr>
          <p:nvPr/>
        </p:nvGrpSpPr>
        <p:grpSpPr bwMode="auto">
          <a:xfrm>
            <a:off x="2614613" y="869205"/>
            <a:ext cx="1497012" cy="4832350"/>
            <a:chOff x="1647" y="316"/>
            <a:chExt cx="943" cy="3044"/>
          </a:xfrm>
        </p:grpSpPr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>
              <a:off x="2184" y="316"/>
              <a:ext cx="308" cy="1520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1" name="Rectangle 52"/>
            <p:cNvSpPr>
              <a:spLocks noChangeArrowheads="1"/>
            </p:cNvSpPr>
            <p:nvPr/>
          </p:nvSpPr>
          <p:spPr bwMode="auto">
            <a:xfrm>
              <a:off x="2372" y="2600"/>
              <a:ext cx="120" cy="760"/>
            </a:xfrm>
            <a:prstGeom prst="rect">
              <a:avLst/>
            </a:prstGeom>
            <a:solidFill>
              <a:srgbClr val="0000FF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32" name="Group 79"/>
            <p:cNvGrpSpPr>
              <a:grpSpLocks/>
            </p:cNvGrpSpPr>
            <p:nvPr/>
          </p:nvGrpSpPr>
          <p:grpSpPr bwMode="auto">
            <a:xfrm>
              <a:off x="1647" y="1764"/>
              <a:ext cx="943" cy="884"/>
              <a:chOff x="1647" y="1764"/>
              <a:chExt cx="943" cy="884"/>
            </a:xfrm>
          </p:grpSpPr>
          <p:sp>
            <p:nvSpPr>
              <p:cNvPr id="33" name="Text Box 76"/>
              <p:cNvSpPr txBox="1">
                <a:spLocks noChangeArrowheads="1"/>
              </p:cNvSpPr>
              <p:nvPr/>
            </p:nvSpPr>
            <p:spPr bwMode="auto">
              <a:xfrm>
                <a:off x="1647" y="2207"/>
                <a:ext cx="94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AU" altLang="en-US" sz="2000">
                    <a:solidFill>
                      <a:srgbClr val="660066"/>
                    </a:solidFill>
                  </a:rPr>
                  <a:t>Benambran</a:t>
                </a:r>
              </a:p>
            </p:txBody>
          </p:sp>
          <p:sp>
            <p:nvSpPr>
              <p:cNvPr id="34" name="Line 77"/>
              <p:cNvSpPr>
                <a:spLocks noChangeShapeType="1"/>
              </p:cNvSpPr>
              <p:nvPr/>
            </p:nvSpPr>
            <p:spPr bwMode="auto">
              <a:xfrm flipV="1">
                <a:off x="2220" y="1764"/>
                <a:ext cx="100" cy="4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" name="Line 78"/>
              <p:cNvSpPr>
                <a:spLocks noChangeShapeType="1"/>
              </p:cNvSpPr>
              <p:nvPr/>
            </p:nvSpPr>
            <p:spPr bwMode="auto">
              <a:xfrm>
                <a:off x="2224" y="2452"/>
                <a:ext cx="176" cy="1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36" name="Group 84"/>
          <p:cNvGrpSpPr>
            <a:grpSpLocks/>
          </p:cNvGrpSpPr>
          <p:nvPr/>
        </p:nvGrpSpPr>
        <p:grpSpPr bwMode="auto">
          <a:xfrm>
            <a:off x="1254125" y="869205"/>
            <a:ext cx="1514475" cy="1652588"/>
            <a:chOff x="790" y="316"/>
            <a:chExt cx="954" cy="1041"/>
          </a:xfrm>
        </p:grpSpPr>
        <p:sp>
          <p:nvSpPr>
            <p:cNvPr id="37" name="Rectangle 49"/>
            <p:cNvSpPr>
              <a:spLocks noChangeArrowheads="1"/>
            </p:cNvSpPr>
            <p:nvPr/>
          </p:nvSpPr>
          <p:spPr bwMode="auto">
            <a:xfrm>
              <a:off x="1428" y="316"/>
              <a:ext cx="64" cy="764"/>
            </a:xfrm>
            <a:prstGeom prst="rect">
              <a:avLst/>
            </a:prstGeom>
            <a:solidFill>
              <a:srgbClr val="993300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8" name="Rectangle 50"/>
            <p:cNvSpPr>
              <a:spLocks noChangeArrowheads="1"/>
            </p:cNvSpPr>
            <p:nvPr/>
          </p:nvSpPr>
          <p:spPr bwMode="auto">
            <a:xfrm>
              <a:off x="1616" y="316"/>
              <a:ext cx="128" cy="764"/>
            </a:xfrm>
            <a:prstGeom prst="rect">
              <a:avLst/>
            </a:prstGeom>
            <a:solidFill>
              <a:srgbClr val="993300">
                <a:alpha val="30000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9" name="Text Box 81"/>
            <p:cNvSpPr txBox="1">
              <a:spLocks noChangeArrowheads="1"/>
            </p:cNvSpPr>
            <p:nvPr/>
          </p:nvSpPr>
          <p:spPr bwMode="auto">
            <a:xfrm>
              <a:off x="790" y="1107"/>
              <a:ext cx="93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000">
                  <a:solidFill>
                    <a:srgbClr val="993300"/>
                  </a:solidFill>
                </a:rPr>
                <a:t>Delamerian</a:t>
              </a:r>
            </a:p>
          </p:txBody>
        </p:sp>
        <p:sp>
          <p:nvSpPr>
            <p:cNvPr id="40" name="Line 82"/>
            <p:cNvSpPr>
              <a:spLocks noChangeShapeType="1"/>
            </p:cNvSpPr>
            <p:nvPr/>
          </p:nvSpPr>
          <p:spPr bwMode="auto">
            <a:xfrm flipV="1">
              <a:off x="1584" y="1020"/>
              <a:ext cx="92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Line 83"/>
            <p:cNvSpPr>
              <a:spLocks noChangeShapeType="1"/>
            </p:cNvSpPr>
            <p:nvPr/>
          </p:nvSpPr>
          <p:spPr bwMode="auto">
            <a:xfrm>
              <a:off x="1460" y="1040"/>
              <a:ext cx="52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2" name="Text Box 111"/>
          <p:cNvSpPr txBox="1">
            <a:spLocks noChangeArrowheads="1"/>
          </p:cNvSpPr>
          <p:nvPr/>
        </p:nvSpPr>
        <p:spPr bwMode="auto">
          <a:xfrm>
            <a:off x="825500" y="4195018"/>
            <a:ext cx="175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Lode gold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685704" y="2670224"/>
            <a:ext cx="1374128" cy="698602"/>
            <a:chOff x="1685704" y="2670224"/>
            <a:chExt cx="1374128" cy="698602"/>
          </a:xfrm>
        </p:grpSpPr>
        <p:sp>
          <p:nvSpPr>
            <p:cNvPr id="55" name="Diamond 54"/>
            <p:cNvSpPr/>
            <p:nvPr/>
          </p:nvSpPr>
          <p:spPr bwMode="auto">
            <a:xfrm>
              <a:off x="2843808" y="2670224"/>
              <a:ext cx="216024" cy="198437"/>
            </a:xfrm>
            <a:prstGeom prst="diamond">
              <a:avLst/>
            </a:prstGeom>
            <a:solidFill>
              <a:srgbClr val="3333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85704" y="2999494"/>
              <a:ext cx="1266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err="1" smtClean="0"/>
                <a:t>Tritton</a:t>
              </a:r>
              <a:r>
                <a:rPr lang="en-AU" dirty="0" smtClean="0"/>
                <a:t>, </a:t>
              </a:r>
              <a:r>
                <a:rPr lang="en-AU" dirty="0" err="1" smtClean="0"/>
                <a:t>etc</a:t>
              </a:r>
              <a:endParaRPr lang="en-AU" dirty="0"/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 flipV="1">
              <a:off x="2638800" y="2780928"/>
              <a:ext cx="288032" cy="2995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347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Advertisement – </a:t>
            </a:r>
            <a:r>
              <a:rPr lang="en-AU" altLang="en-US" sz="2800" dirty="0" err="1" smtClean="0"/>
              <a:t>Nd</a:t>
            </a:r>
            <a:r>
              <a:rPr lang="en-AU" altLang="en-US" sz="2800" dirty="0" smtClean="0"/>
              <a:t> map of Australia [Champion (2013)]</a:t>
            </a:r>
            <a:endParaRPr lang="en-AU" altLang="en-US" sz="28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2621" r="721" b="4684"/>
          <a:stretch/>
        </p:blipFill>
        <p:spPr>
          <a:xfrm>
            <a:off x="251520" y="533760"/>
            <a:ext cx="8500905" cy="56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"/>
          <a:stretch/>
        </p:blipFill>
        <p:spPr>
          <a:xfrm>
            <a:off x="0" y="525400"/>
            <a:ext cx="9144000" cy="634864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Advertisement </a:t>
            </a:r>
            <a:r>
              <a:rPr lang="en-AU" altLang="en-US" sz="2800" dirty="0"/>
              <a:t>– </a:t>
            </a:r>
            <a:r>
              <a:rPr lang="en-AU" altLang="en-US" sz="2800" dirty="0" smtClean="0"/>
              <a:t>Current GA program in the </a:t>
            </a:r>
            <a:r>
              <a:rPr lang="en-AU" altLang="en-US" sz="2800" dirty="0" err="1" smtClean="0"/>
              <a:t>Tasmanides</a:t>
            </a:r>
            <a:endParaRPr lang="en-AU" alt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971600" y="620688"/>
            <a:ext cx="3312368" cy="1440160"/>
            <a:chOff x="971600" y="620688"/>
            <a:chExt cx="3312368" cy="1440160"/>
          </a:xfrm>
        </p:grpSpPr>
        <p:sp>
          <p:nvSpPr>
            <p:cNvPr id="6" name="Rectangle 5"/>
            <p:cNvSpPr/>
            <p:nvPr/>
          </p:nvSpPr>
          <p:spPr bwMode="auto">
            <a:xfrm>
              <a:off x="971600" y="620688"/>
              <a:ext cx="3312368" cy="1440160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7624" y="694437"/>
              <a:ext cx="287354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Southern Thomson drilling</a:t>
              </a:r>
            </a:p>
            <a:p>
              <a:r>
                <a:rPr lang="en-AU" dirty="0" smtClean="0"/>
                <a:t>(with </a:t>
              </a:r>
              <a:r>
                <a:rPr lang="en-AU" dirty="0" err="1" smtClean="0"/>
                <a:t>GSQ</a:t>
              </a:r>
              <a:r>
                <a:rPr lang="en-AU" dirty="0" smtClean="0"/>
                <a:t> and </a:t>
              </a:r>
              <a:r>
                <a:rPr lang="en-AU" dirty="0" err="1" smtClean="0"/>
                <a:t>GSNSW</a:t>
              </a:r>
              <a:r>
                <a:rPr lang="en-AU" dirty="0" smtClean="0"/>
                <a:t>)</a:t>
              </a:r>
              <a:endParaRPr lang="en-AU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08224" y="1340768"/>
            <a:ext cx="2804549" cy="1859434"/>
            <a:chOff x="1008224" y="1340768"/>
            <a:chExt cx="2804549" cy="1859434"/>
          </a:xfrm>
        </p:grpSpPr>
        <p:sp>
          <p:nvSpPr>
            <p:cNvPr id="8" name="Oval 7"/>
            <p:cNvSpPr/>
            <p:nvPr/>
          </p:nvSpPr>
          <p:spPr bwMode="auto">
            <a:xfrm>
              <a:off x="1008224" y="1340768"/>
              <a:ext cx="720080" cy="115212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91680" y="2276872"/>
              <a:ext cx="212109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err="1" smtClean="0"/>
                <a:t>Koonenberry</a:t>
              </a:r>
              <a:r>
                <a:rPr lang="en-AU" dirty="0" smtClean="0"/>
                <a:t> MUM</a:t>
              </a:r>
            </a:p>
            <a:p>
              <a:r>
                <a:rPr lang="en-AU" dirty="0" smtClean="0"/>
                <a:t>geochronology</a:t>
              </a:r>
            </a:p>
            <a:p>
              <a:r>
                <a:rPr lang="en-AU" dirty="0" smtClean="0"/>
                <a:t>(with </a:t>
              </a:r>
              <a:r>
                <a:rPr lang="en-AU" dirty="0" err="1" smtClean="0"/>
                <a:t>GSNSW</a:t>
              </a:r>
              <a:r>
                <a:rPr lang="en-AU" dirty="0" smtClean="0"/>
                <a:t>)</a:t>
              </a:r>
              <a:endParaRPr lang="en-AU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9552" y="3934797"/>
            <a:ext cx="1888277" cy="1870467"/>
            <a:chOff x="539552" y="3934797"/>
            <a:chExt cx="1888277" cy="1870467"/>
          </a:xfrm>
        </p:grpSpPr>
        <p:sp>
          <p:nvSpPr>
            <p:cNvPr id="10" name="Rectangle 9"/>
            <p:cNvSpPr/>
            <p:nvPr/>
          </p:nvSpPr>
          <p:spPr bwMode="auto">
            <a:xfrm>
              <a:off x="539552" y="4653136"/>
              <a:ext cx="720080" cy="1152128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3934797"/>
              <a:ext cx="167225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Stavely drilling</a:t>
              </a:r>
            </a:p>
            <a:p>
              <a:r>
                <a:rPr lang="en-AU" dirty="0" smtClean="0"/>
                <a:t>(with </a:t>
              </a:r>
              <a:r>
                <a:rPr lang="en-AU" dirty="0" err="1" smtClean="0"/>
                <a:t>GSV</a:t>
              </a:r>
              <a:r>
                <a:rPr lang="en-AU" dirty="0" smtClean="0"/>
                <a:t>)</a:t>
              </a:r>
              <a:endParaRPr lang="en-AU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68344" y="18448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Juvenile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7668344" y="370774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Evolved</a:t>
            </a:r>
            <a:endParaRPr lang="en-AU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524328" y="198884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 bwMode="auto">
          <a:xfrm>
            <a:off x="7668344" y="2627970"/>
            <a:ext cx="45719" cy="360040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9573" y="251560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Approximate</a:t>
            </a:r>
          </a:p>
          <a:p>
            <a:r>
              <a:rPr lang="en-AU" sz="1600" dirty="0" smtClean="0"/>
              <a:t>uncertainty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8391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/>
              <a:t>Phone:</a:t>
            </a:r>
            <a:r>
              <a:rPr lang="en-AU" altLang="en-US" b="0"/>
              <a:t> +61 2 6249 9577</a:t>
            </a:r>
          </a:p>
          <a:p>
            <a:r>
              <a:rPr lang="en-AU" altLang="en-US"/>
              <a:t>Web:</a:t>
            </a:r>
            <a:r>
              <a:rPr lang="en-AU" altLang="en-US" b="0"/>
              <a:t> www.ga.gov.au</a:t>
            </a:r>
          </a:p>
          <a:p>
            <a:r>
              <a:rPr lang="en-AU" altLang="en-US"/>
              <a:t>Email:</a:t>
            </a:r>
            <a:r>
              <a:rPr lang="en-AU" altLang="en-US" b="0"/>
              <a:t> David.Huston@ga.gov.au</a:t>
            </a:r>
          </a:p>
          <a:p>
            <a:r>
              <a:rPr lang="en-AU" altLang="en-US"/>
              <a:t>Address:</a:t>
            </a:r>
            <a:r>
              <a:rPr lang="en-AU" altLang="en-US" b="0"/>
              <a:t> Cnr Jerrabomberra Avenue and Hindmarsh Drive, Symonston ACT 2609</a:t>
            </a:r>
          </a:p>
          <a:p>
            <a:r>
              <a:rPr lang="en-AU" altLang="en-US"/>
              <a:t>Postal Address:</a:t>
            </a:r>
            <a:r>
              <a:rPr lang="en-AU" altLang="en-US" b="0"/>
              <a:t> GPO Box 378, Canberra ACT 2601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2816"/>
            <a:ext cx="4032448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5435932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www.kutztown.edu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00328" y="1988840"/>
            <a:ext cx="3367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A request for samples:</a:t>
            </a:r>
          </a:p>
          <a:p>
            <a:r>
              <a:rPr lang="en-AU" sz="2400" dirty="0" smtClean="0"/>
              <a:t>Galena or Pb-rich (&gt;1000 ppm) whole rock from Lachlan,</a:t>
            </a:r>
          </a:p>
          <a:p>
            <a:r>
              <a:rPr lang="en-AU" sz="2400" dirty="0" err="1" smtClean="0"/>
              <a:t>Delamerian</a:t>
            </a:r>
            <a:r>
              <a:rPr lang="en-AU" sz="2400" dirty="0" smtClean="0"/>
              <a:t>, New England and Thomson orogens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Basics of lead isotopes – nuclear reactions</a:t>
            </a:r>
            <a:endParaRPr lang="en-AU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8786"/>
            <a:ext cx="4752528" cy="622149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19872" y="1700808"/>
            <a:ext cx="2400016" cy="1315308"/>
            <a:chOff x="3419872" y="1700808"/>
            <a:chExt cx="2400016" cy="1315308"/>
          </a:xfrm>
        </p:grpSpPr>
        <p:sp>
          <p:nvSpPr>
            <p:cNvPr id="6" name="TextBox 5"/>
            <p:cNvSpPr txBox="1"/>
            <p:nvPr/>
          </p:nvSpPr>
          <p:spPr>
            <a:xfrm>
              <a:off x="3419872" y="1700808"/>
              <a:ext cx="2239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aseline="30000" dirty="0" err="1" smtClean="0"/>
                <a:t>235</a:t>
              </a:r>
              <a:r>
                <a:rPr lang="en-AU" sz="2800" dirty="0" err="1" smtClean="0"/>
                <a:t>U</a:t>
              </a:r>
              <a:r>
                <a:rPr lang="en-AU" sz="2800" dirty="0" smtClean="0"/>
                <a:t> → </a:t>
              </a:r>
              <a:r>
                <a:rPr lang="en-AU" sz="2800" baseline="30000" dirty="0" err="1" smtClean="0"/>
                <a:t>207</a:t>
              </a:r>
              <a:r>
                <a:rPr lang="en-AU" sz="2800" dirty="0" err="1" smtClean="0"/>
                <a:t>Pb</a:t>
              </a:r>
              <a:endParaRPr lang="en-AU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19872" y="2492896"/>
              <a:ext cx="24000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aseline="30000" dirty="0" err="1" smtClean="0"/>
                <a:t>232</a:t>
              </a:r>
              <a:r>
                <a:rPr lang="en-AU" sz="2800" dirty="0" err="1" smtClean="0"/>
                <a:t>Th</a:t>
              </a:r>
              <a:r>
                <a:rPr lang="en-AU" sz="2800" dirty="0" smtClean="0"/>
                <a:t> → </a:t>
              </a:r>
              <a:r>
                <a:rPr lang="en-AU" sz="2800" baseline="30000" dirty="0" err="1" smtClean="0"/>
                <a:t>208</a:t>
              </a:r>
              <a:r>
                <a:rPr lang="en-AU" sz="2800" dirty="0" err="1" smtClean="0"/>
                <a:t>Pb</a:t>
              </a:r>
              <a:endParaRPr lang="en-AU" sz="28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35636" y="3284984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aseline="30000" dirty="0" err="1" smtClean="0"/>
              <a:t>204</a:t>
            </a:r>
            <a:r>
              <a:rPr lang="en-AU" sz="2800" dirty="0" err="1" smtClean="0"/>
              <a:t>Pb</a:t>
            </a:r>
            <a:r>
              <a:rPr lang="en-AU" sz="2800" dirty="0" smtClean="0"/>
              <a:t>: non-radiogenic</a:t>
            </a:r>
            <a:endParaRPr lang="en-A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4636" y="635448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wikipedia.org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6048814" y="1124744"/>
            <a:ext cx="26869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 smtClean="0"/>
              <a:t>Total Pb =</a:t>
            </a:r>
          </a:p>
          <a:p>
            <a:pPr algn="ctr"/>
            <a:r>
              <a:rPr lang="en-AU" sz="2400" dirty="0" smtClean="0"/>
              <a:t>radiogenic Pb +</a:t>
            </a:r>
          </a:p>
          <a:p>
            <a:pPr algn="ctr"/>
            <a:r>
              <a:rPr lang="en-AU" sz="2400" dirty="0" smtClean="0"/>
              <a:t>non-radiogenic Pb</a:t>
            </a:r>
          </a:p>
          <a:p>
            <a:pPr algn="ctr"/>
            <a:r>
              <a:rPr lang="en-AU" sz="2400" dirty="0" smtClean="0"/>
              <a:t>(time dependent)</a:t>
            </a:r>
            <a:endParaRPr lang="en-AU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5536" y="503020"/>
            <a:ext cx="5264052" cy="5296552"/>
            <a:chOff x="395536" y="503020"/>
            <a:chExt cx="5264052" cy="5296552"/>
          </a:xfrm>
        </p:grpSpPr>
        <p:sp>
          <p:nvSpPr>
            <p:cNvPr id="4" name="TextBox 3"/>
            <p:cNvSpPr txBox="1"/>
            <p:nvPr/>
          </p:nvSpPr>
          <p:spPr>
            <a:xfrm>
              <a:off x="3419872" y="889556"/>
              <a:ext cx="22397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800" baseline="30000" dirty="0" err="1" smtClean="0"/>
                <a:t>238</a:t>
              </a:r>
              <a:r>
                <a:rPr lang="en-AU" sz="2800" dirty="0" err="1" smtClean="0"/>
                <a:t>U</a:t>
              </a:r>
              <a:r>
                <a:rPr lang="en-AU" sz="2800" dirty="0" smtClean="0"/>
                <a:t> → </a:t>
              </a:r>
              <a:r>
                <a:rPr lang="en-AU" sz="2800" baseline="30000" dirty="0" err="1" smtClean="0"/>
                <a:t>206</a:t>
              </a:r>
              <a:r>
                <a:rPr lang="en-AU" sz="2800" dirty="0" err="1" smtClean="0"/>
                <a:t>Pb</a:t>
              </a:r>
              <a:endParaRPr lang="en-AU" sz="2800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95536" y="503020"/>
              <a:ext cx="936104" cy="64238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779912" y="5157192"/>
              <a:ext cx="936104" cy="642380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60032" y="4133398"/>
            <a:ext cx="4104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/>
              <a:t>Lead isotope data normalised to </a:t>
            </a:r>
            <a:r>
              <a:rPr lang="en-AU" sz="2800" baseline="30000" dirty="0" err="1" smtClean="0"/>
              <a:t>204</a:t>
            </a:r>
            <a:r>
              <a:rPr lang="en-AU" sz="2800" dirty="0" err="1" smtClean="0"/>
              <a:t>Pb</a:t>
            </a:r>
            <a:r>
              <a:rPr lang="en-AU" sz="2800" dirty="0" smtClean="0"/>
              <a:t>:</a:t>
            </a:r>
          </a:p>
          <a:p>
            <a:pPr algn="ctr"/>
            <a:r>
              <a:rPr lang="en-AU" sz="2800" baseline="30000" dirty="0" err="1" smtClean="0"/>
              <a:t>206</a:t>
            </a:r>
            <a:r>
              <a:rPr lang="en-AU" sz="2800" dirty="0" err="1" smtClean="0"/>
              <a:t>Pb</a:t>
            </a:r>
            <a:r>
              <a:rPr lang="en-AU" sz="2800" dirty="0" smtClean="0"/>
              <a:t>/</a:t>
            </a:r>
            <a:r>
              <a:rPr lang="en-AU" sz="2800" baseline="30000" dirty="0" err="1" smtClean="0"/>
              <a:t>204</a:t>
            </a:r>
            <a:r>
              <a:rPr lang="en-AU" sz="2800" dirty="0" err="1" smtClean="0"/>
              <a:t>Pb</a:t>
            </a:r>
            <a:r>
              <a:rPr lang="en-AU" sz="2800" dirty="0" smtClean="0"/>
              <a:t>; </a:t>
            </a:r>
            <a:r>
              <a:rPr lang="en-AU" sz="2800" baseline="30000" dirty="0" err="1" smtClean="0"/>
              <a:t>207</a:t>
            </a:r>
            <a:r>
              <a:rPr lang="en-AU" sz="2800" dirty="0" err="1" smtClean="0"/>
              <a:t>Pb</a:t>
            </a:r>
            <a:r>
              <a:rPr lang="en-AU" sz="2800" dirty="0" smtClean="0"/>
              <a:t>/</a:t>
            </a:r>
            <a:r>
              <a:rPr lang="en-AU" sz="2800" baseline="30000" dirty="0" err="1" smtClean="0"/>
              <a:t>204</a:t>
            </a:r>
            <a:r>
              <a:rPr lang="en-AU" sz="2800" dirty="0" err="1" smtClean="0"/>
              <a:t>Pb</a:t>
            </a:r>
            <a:r>
              <a:rPr lang="en-AU" sz="2800" dirty="0" smtClean="0"/>
              <a:t>;</a:t>
            </a:r>
          </a:p>
          <a:p>
            <a:pPr algn="ctr"/>
            <a:r>
              <a:rPr lang="en-AU" sz="2800" dirty="0" smtClean="0"/>
              <a:t>and </a:t>
            </a:r>
            <a:r>
              <a:rPr lang="en-AU" sz="2800" baseline="30000" dirty="0" err="1" smtClean="0"/>
              <a:t>208</a:t>
            </a:r>
            <a:r>
              <a:rPr lang="en-AU" sz="2800" dirty="0" err="1" smtClean="0"/>
              <a:t>Pb</a:t>
            </a:r>
            <a:r>
              <a:rPr lang="en-AU" sz="2800" dirty="0" smtClean="0"/>
              <a:t>/</a:t>
            </a:r>
            <a:r>
              <a:rPr lang="en-AU" sz="2800" baseline="30000" dirty="0" err="1" smtClean="0"/>
              <a:t>204</a:t>
            </a:r>
            <a:r>
              <a:rPr lang="en-AU" sz="2800" dirty="0" err="1" smtClean="0"/>
              <a:t>Pb</a:t>
            </a:r>
            <a:endParaRPr lang="en-AU" sz="2800" dirty="0"/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284663" y="6459538"/>
            <a:ext cx="4751387" cy="414337"/>
          </a:xfrm>
        </p:spPr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3517" r="13191" b="3956"/>
          <a:stretch/>
        </p:blipFill>
        <p:spPr bwMode="auto">
          <a:xfrm>
            <a:off x="539552" y="-1"/>
            <a:ext cx="8064896" cy="6859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2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1062880" y="548680"/>
            <a:ext cx="6821488" cy="5854700"/>
            <a:chOff x="77" y="380"/>
            <a:chExt cx="4297" cy="3688"/>
          </a:xfrm>
        </p:grpSpPr>
        <p:pic>
          <p:nvPicPr>
            <p:cNvPr id="6" name="Picture 53" descr="Figure MS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67"/>
            <a:stretch>
              <a:fillRect/>
            </a:stretch>
          </p:blipFill>
          <p:spPr bwMode="auto">
            <a:xfrm>
              <a:off x="78" y="578"/>
              <a:ext cx="4295" cy="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5" descr="Figure MS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252"/>
            <a:stretch>
              <a:fillRect/>
            </a:stretch>
          </p:blipFill>
          <p:spPr bwMode="auto">
            <a:xfrm>
              <a:off x="77" y="380"/>
              <a:ext cx="4296" cy="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6" descr="Figure MS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29" t="40854" r="-139" b="302"/>
            <a:stretch>
              <a:fillRect/>
            </a:stretch>
          </p:blipFill>
          <p:spPr bwMode="auto">
            <a:xfrm>
              <a:off x="4107" y="551"/>
              <a:ext cx="267" cy="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Basics of lead isotopes – uranium-lead fractionation</a:t>
            </a:r>
            <a:endParaRPr lang="en-AU" altLang="en-US" sz="2800" dirty="0"/>
          </a:p>
        </p:txBody>
      </p:sp>
      <p:grpSp>
        <p:nvGrpSpPr>
          <p:cNvPr id="64" name="Group 146"/>
          <p:cNvGrpSpPr>
            <a:grpSpLocks/>
          </p:cNvGrpSpPr>
          <p:nvPr/>
        </p:nvGrpSpPr>
        <p:grpSpPr bwMode="auto">
          <a:xfrm>
            <a:off x="2004268" y="3382368"/>
            <a:ext cx="5321300" cy="2070100"/>
            <a:chOff x="592" y="2165"/>
            <a:chExt cx="3352" cy="1304"/>
          </a:xfrm>
        </p:grpSpPr>
        <p:grpSp>
          <p:nvGrpSpPr>
            <p:cNvPr id="65" name="Group 120"/>
            <p:cNvGrpSpPr>
              <a:grpSpLocks/>
            </p:cNvGrpSpPr>
            <p:nvPr/>
          </p:nvGrpSpPr>
          <p:grpSpPr bwMode="auto">
            <a:xfrm>
              <a:off x="592" y="2165"/>
              <a:ext cx="3352" cy="1118"/>
              <a:chOff x="592" y="2165"/>
              <a:chExt cx="3352" cy="1118"/>
            </a:xfrm>
          </p:grpSpPr>
          <p:sp>
            <p:nvSpPr>
              <p:cNvPr id="67" name="Freeform 112"/>
              <p:cNvSpPr>
                <a:spLocks/>
              </p:cNvSpPr>
              <p:nvPr/>
            </p:nvSpPr>
            <p:spPr bwMode="auto">
              <a:xfrm>
                <a:off x="657" y="2349"/>
                <a:ext cx="2250" cy="876"/>
              </a:xfrm>
              <a:custGeom>
                <a:avLst/>
                <a:gdLst>
                  <a:gd name="T0" fmla="*/ 0 w 2250"/>
                  <a:gd name="T1" fmla="*/ 876 h 876"/>
                  <a:gd name="T2" fmla="*/ 1335 w 2250"/>
                  <a:gd name="T3" fmla="*/ 618 h 876"/>
                  <a:gd name="T4" fmla="*/ 2250 w 2250"/>
                  <a:gd name="T5" fmla="*/ 0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0" h="876">
                    <a:moveTo>
                      <a:pt x="0" y="876"/>
                    </a:moveTo>
                    <a:lnTo>
                      <a:pt x="1335" y="618"/>
                    </a:lnTo>
                    <a:lnTo>
                      <a:pt x="2250" y="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8" name="Freeform 113"/>
              <p:cNvSpPr>
                <a:spLocks/>
              </p:cNvSpPr>
              <p:nvPr/>
            </p:nvSpPr>
            <p:spPr bwMode="auto">
              <a:xfrm>
                <a:off x="3336" y="2224"/>
                <a:ext cx="544" cy="392"/>
              </a:xfrm>
              <a:custGeom>
                <a:avLst/>
                <a:gdLst>
                  <a:gd name="T0" fmla="*/ 0 w 544"/>
                  <a:gd name="T1" fmla="*/ 392 h 392"/>
                  <a:gd name="T2" fmla="*/ 267 w 544"/>
                  <a:gd name="T3" fmla="*/ 98 h 392"/>
                  <a:gd name="T4" fmla="*/ 544 w 544"/>
                  <a:gd name="T5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4" h="392">
                    <a:moveTo>
                      <a:pt x="0" y="392"/>
                    </a:moveTo>
                    <a:lnTo>
                      <a:pt x="267" y="98"/>
                    </a:lnTo>
                    <a:lnTo>
                      <a:pt x="544" y="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9" name="Oval 114"/>
              <p:cNvSpPr>
                <a:spLocks noChangeArrowheads="1"/>
              </p:cNvSpPr>
              <p:nvPr/>
            </p:nvSpPr>
            <p:spPr bwMode="auto">
              <a:xfrm>
                <a:off x="592" y="3175"/>
                <a:ext cx="120" cy="10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0" name="Oval 115"/>
              <p:cNvSpPr>
                <a:spLocks noChangeArrowheads="1"/>
              </p:cNvSpPr>
              <p:nvPr/>
            </p:nvSpPr>
            <p:spPr bwMode="auto">
              <a:xfrm>
                <a:off x="1940" y="2915"/>
                <a:ext cx="120" cy="10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1" name="Oval 116"/>
              <p:cNvSpPr>
                <a:spLocks noChangeArrowheads="1"/>
              </p:cNvSpPr>
              <p:nvPr/>
            </p:nvSpPr>
            <p:spPr bwMode="auto">
              <a:xfrm>
                <a:off x="2844" y="2295"/>
                <a:ext cx="120" cy="10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2" name="Oval 117"/>
              <p:cNvSpPr>
                <a:spLocks noChangeArrowheads="1"/>
              </p:cNvSpPr>
              <p:nvPr/>
            </p:nvSpPr>
            <p:spPr bwMode="auto">
              <a:xfrm>
                <a:off x="3271" y="2566"/>
                <a:ext cx="120" cy="10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3" name="Oval 118"/>
              <p:cNvSpPr>
                <a:spLocks noChangeArrowheads="1"/>
              </p:cNvSpPr>
              <p:nvPr/>
            </p:nvSpPr>
            <p:spPr bwMode="auto">
              <a:xfrm>
                <a:off x="3824" y="2165"/>
                <a:ext cx="120" cy="10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4" name="Oval 119"/>
              <p:cNvSpPr>
                <a:spLocks noChangeArrowheads="1"/>
              </p:cNvSpPr>
              <p:nvPr/>
            </p:nvSpPr>
            <p:spPr bwMode="auto">
              <a:xfrm>
                <a:off x="3543" y="2256"/>
                <a:ext cx="120" cy="108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sp>
          <p:nvSpPr>
            <p:cNvPr id="66" name="Text Box 139"/>
            <p:cNvSpPr txBox="1">
              <a:spLocks noChangeArrowheads="1"/>
            </p:cNvSpPr>
            <p:nvPr/>
          </p:nvSpPr>
          <p:spPr bwMode="auto">
            <a:xfrm>
              <a:off x="806" y="3181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2400" b="0"/>
                <a:t>U</a:t>
              </a:r>
            </a:p>
          </p:txBody>
        </p:sp>
      </p:grpSp>
      <p:grpSp>
        <p:nvGrpSpPr>
          <p:cNvPr id="75" name="Group 157"/>
          <p:cNvGrpSpPr>
            <a:grpSpLocks/>
          </p:cNvGrpSpPr>
          <p:nvPr/>
        </p:nvGrpSpPr>
        <p:grpSpPr bwMode="auto">
          <a:xfrm>
            <a:off x="1753443" y="2934693"/>
            <a:ext cx="5567363" cy="1622425"/>
            <a:chOff x="434" y="1883"/>
            <a:chExt cx="3507" cy="1022"/>
          </a:xfrm>
        </p:grpSpPr>
        <p:sp>
          <p:nvSpPr>
            <p:cNvPr id="76" name="Freeform 123"/>
            <p:cNvSpPr>
              <a:spLocks/>
            </p:cNvSpPr>
            <p:nvPr/>
          </p:nvSpPr>
          <p:spPr bwMode="auto">
            <a:xfrm>
              <a:off x="3336" y="1938"/>
              <a:ext cx="543" cy="219"/>
            </a:xfrm>
            <a:custGeom>
              <a:avLst/>
              <a:gdLst>
                <a:gd name="T0" fmla="*/ 0 w 543"/>
                <a:gd name="T1" fmla="*/ 219 h 219"/>
                <a:gd name="T2" fmla="*/ 267 w 543"/>
                <a:gd name="T3" fmla="*/ 18 h 219"/>
                <a:gd name="T4" fmla="*/ 543 w 543"/>
                <a:gd name="T5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3" h="219">
                  <a:moveTo>
                    <a:pt x="0" y="219"/>
                  </a:moveTo>
                  <a:lnTo>
                    <a:pt x="267" y="18"/>
                  </a:lnTo>
                  <a:lnTo>
                    <a:pt x="543" y="0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grpSp>
          <p:nvGrpSpPr>
            <p:cNvPr id="77" name="Group 147"/>
            <p:cNvGrpSpPr>
              <a:grpSpLocks/>
            </p:cNvGrpSpPr>
            <p:nvPr/>
          </p:nvGrpSpPr>
          <p:grpSpPr bwMode="auto">
            <a:xfrm>
              <a:off x="434" y="1883"/>
              <a:ext cx="3507" cy="1022"/>
              <a:chOff x="434" y="1883"/>
              <a:chExt cx="3507" cy="1022"/>
            </a:xfrm>
          </p:grpSpPr>
          <p:grpSp>
            <p:nvGrpSpPr>
              <p:cNvPr id="78" name="Group 133"/>
              <p:cNvGrpSpPr>
                <a:grpSpLocks/>
              </p:cNvGrpSpPr>
              <p:nvPr/>
            </p:nvGrpSpPr>
            <p:grpSpPr bwMode="auto">
              <a:xfrm>
                <a:off x="595" y="1883"/>
                <a:ext cx="3346" cy="801"/>
                <a:chOff x="595" y="1883"/>
                <a:chExt cx="3346" cy="801"/>
              </a:xfrm>
            </p:grpSpPr>
            <p:sp>
              <p:nvSpPr>
                <p:cNvPr id="80" name="Freeform 122"/>
                <p:cNvSpPr>
                  <a:spLocks/>
                </p:cNvSpPr>
                <p:nvPr/>
              </p:nvSpPr>
              <p:spPr bwMode="auto">
                <a:xfrm>
                  <a:off x="654" y="2061"/>
                  <a:ext cx="2253" cy="570"/>
                </a:xfrm>
                <a:custGeom>
                  <a:avLst/>
                  <a:gdLst>
                    <a:gd name="T0" fmla="*/ 0 w 2253"/>
                    <a:gd name="T1" fmla="*/ 462 h 570"/>
                    <a:gd name="T2" fmla="*/ 1338 w 2253"/>
                    <a:gd name="T3" fmla="*/ 570 h 570"/>
                    <a:gd name="T4" fmla="*/ 2253 w 2253"/>
                    <a:gd name="T5" fmla="*/ 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3" h="570">
                      <a:moveTo>
                        <a:pt x="0" y="462"/>
                      </a:moveTo>
                      <a:lnTo>
                        <a:pt x="1338" y="570"/>
                      </a:lnTo>
                      <a:lnTo>
                        <a:pt x="2253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81" name="Oval 124"/>
                <p:cNvSpPr>
                  <a:spLocks noChangeArrowheads="1"/>
                </p:cNvSpPr>
                <p:nvPr/>
              </p:nvSpPr>
              <p:spPr bwMode="auto">
                <a:xfrm>
                  <a:off x="595" y="2473"/>
                  <a:ext cx="120" cy="108"/>
                </a:xfrm>
                <a:prstGeom prst="ellipse">
                  <a:avLst/>
                </a:prstGeom>
                <a:solidFill>
                  <a:srgbClr val="CC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82" name="Oval 125"/>
                <p:cNvSpPr>
                  <a:spLocks noChangeArrowheads="1"/>
                </p:cNvSpPr>
                <p:nvPr/>
              </p:nvSpPr>
              <p:spPr bwMode="auto">
                <a:xfrm>
                  <a:off x="1925" y="2576"/>
                  <a:ext cx="120" cy="108"/>
                </a:xfrm>
                <a:prstGeom prst="ellipse">
                  <a:avLst/>
                </a:prstGeom>
                <a:solidFill>
                  <a:srgbClr val="CC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83" name="Oval 126"/>
                <p:cNvSpPr>
                  <a:spLocks noChangeArrowheads="1"/>
                </p:cNvSpPr>
                <p:nvPr/>
              </p:nvSpPr>
              <p:spPr bwMode="auto">
                <a:xfrm>
                  <a:off x="2847" y="1998"/>
                  <a:ext cx="120" cy="108"/>
                </a:xfrm>
                <a:prstGeom prst="ellipse">
                  <a:avLst/>
                </a:prstGeom>
                <a:solidFill>
                  <a:srgbClr val="CC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84" name="Oval 127"/>
                <p:cNvSpPr>
                  <a:spLocks noChangeArrowheads="1"/>
                </p:cNvSpPr>
                <p:nvPr/>
              </p:nvSpPr>
              <p:spPr bwMode="auto">
                <a:xfrm>
                  <a:off x="3271" y="2092"/>
                  <a:ext cx="120" cy="108"/>
                </a:xfrm>
                <a:prstGeom prst="ellipse">
                  <a:avLst/>
                </a:prstGeom>
                <a:solidFill>
                  <a:srgbClr val="CC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85" name="Oval 128"/>
                <p:cNvSpPr>
                  <a:spLocks noChangeArrowheads="1"/>
                </p:cNvSpPr>
                <p:nvPr/>
              </p:nvSpPr>
              <p:spPr bwMode="auto">
                <a:xfrm>
                  <a:off x="3821" y="1883"/>
                  <a:ext cx="120" cy="108"/>
                </a:xfrm>
                <a:prstGeom prst="ellipse">
                  <a:avLst/>
                </a:prstGeom>
                <a:solidFill>
                  <a:srgbClr val="CC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  <p:sp>
              <p:nvSpPr>
                <p:cNvPr id="86" name="Oval 129"/>
                <p:cNvSpPr>
                  <a:spLocks noChangeArrowheads="1"/>
                </p:cNvSpPr>
                <p:nvPr/>
              </p:nvSpPr>
              <p:spPr bwMode="auto">
                <a:xfrm>
                  <a:off x="3549" y="1899"/>
                  <a:ext cx="120" cy="108"/>
                </a:xfrm>
                <a:prstGeom prst="ellipse">
                  <a:avLst/>
                </a:prstGeom>
                <a:solidFill>
                  <a:srgbClr val="CC00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AU"/>
                </a:p>
              </p:txBody>
            </p:sp>
          </p:grpSp>
          <p:sp>
            <p:nvSpPr>
              <p:cNvPr id="79" name="Text Box 140"/>
              <p:cNvSpPr txBox="1">
                <a:spLocks noChangeArrowheads="1"/>
              </p:cNvSpPr>
              <p:nvPr/>
            </p:nvSpPr>
            <p:spPr bwMode="auto">
              <a:xfrm>
                <a:off x="434" y="2617"/>
                <a:ext cx="35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AU" altLang="en-US" sz="2400" b="0"/>
                  <a:t>Pb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89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284663" y="6459538"/>
            <a:ext cx="4751387" cy="414337"/>
          </a:xfrm>
        </p:spPr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04"/>
            <a:ext cx="9144000" cy="6469380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Basics of lead isotopes – growth models</a:t>
            </a:r>
            <a:endParaRPr lang="en-AU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56049" y="980728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 smtClean="0"/>
              <a:t>Evolution of bulk earth</a:t>
            </a:r>
            <a:endParaRPr lang="en-A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284663" y="6459538"/>
            <a:ext cx="4751387" cy="414337"/>
          </a:xfrm>
        </p:spPr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04"/>
            <a:ext cx="9144000" cy="646938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Basics of lead isotopes – growth models</a:t>
            </a:r>
            <a:endParaRPr lang="en-AU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980727"/>
            <a:ext cx="3094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Hypothetical crust</a:t>
            </a:r>
          </a:p>
          <a:p>
            <a:r>
              <a:rPr lang="en-AU" sz="2400" dirty="0" smtClean="0"/>
              <a:t>formation at 3500 Ma</a:t>
            </a:r>
            <a:endParaRPr lang="en-A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3284984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Processes that cause U-Pb fractionation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Initial chemical differentiation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Formation of new crust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Melting – magma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Surficial processes – particularly after atmosphere inversion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5261138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Result: large range of Pb isotope growth paths and growth curves are</a:t>
            </a:r>
            <a:r>
              <a:rPr lang="en-AU" sz="2000" dirty="0"/>
              <a:t> provincial</a:t>
            </a:r>
            <a:endParaRPr lang="en-A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Basics of lead isotopes – what do they provide?</a:t>
            </a:r>
            <a:endParaRPr lang="en-AU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7" y="764704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Lead isotope evolution models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Global models – variable sophistication (generally don’t work in detail)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Local models – empirical (can work very well) </a:t>
            </a:r>
            <a:r>
              <a:rPr lang="en-AU" sz="2000" dirty="0" smtClean="0"/>
              <a:t>Abitibi-Wawa (Thorpe, 1999); Lachlan (Carr et al, 1995)</a:t>
            </a:r>
            <a:endParaRPr lang="en-AU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55576" y="2924944"/>
            <a:ext cx="763284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Lead isotope evolution models provide: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Model ages – accuracy dependent on model; assumes initial ratios</a:t>
            </a:r>
          </a:p>
          <a:p>
            <a:pPr marL="715963" indent="-342900">
              <a:buFont typeface="Arial" panose="020B0604020202020204" pitchFamily="34" charset="0"/>
              <a:buChar char="•"/>
            </a:pPr>
            <a:r>
              <a:rPr lang="en-AU" sz="2400" dirty="0"/>
              <a:t>S</a:t>
            </a:r>
            <a:r>
              <a:rPr lang="en-AU" sz="2400" dirty="0" smtClean="0"/>
              <a:t>ource character (juvenile </a:t>
            </a:r>
            <a:r>
              <a:rPr lang="en-AU" sz="2400" dirty="0" err="1" smtClean="0"/>
              <a:t>vs</a:t>
            </a:r>
            <a:r>
              <a:rPr lang="en-AU" sz="2400" dirty="0" smtClean="0"/>
              <a:t> evolved) –</a:t>
            </a:r>
          </a:p>
          <a:p>
            <a:pPr marL="717550"/>
            <a:r>
              <a:rPr lang="el-GR" sz="2400" dirty="0" smtClean="0"/>
              <a:t>μ</a:t>
            </a:r>
            <a:r>
              <a:rPr lang="en-AU" sz="2400" dirty="0" smtClean="0"/>
              <a:t> (</a:t>
            </a:r>
            <a:r>
              <a:rPr lang="en-AU" sz="2400" baseline="30000" dirty="0" err="1" smtClean="0"/>
              <a:t>238</a:t>
            </a:r>
            <a:r>
              <a:rPr lang="en-AU" sz="2400" dirty="0" err="1" smtClean="0"/>
              <a:t>U</a:t>
            </a:r>
            <a:r>
              <a:rPr lang="en-AU" sz="2400" dirty="0" smtClean="0"/>
              <a:t>/</a:t>
            </a:r>
            <a:r>
              <a:rPr lang="en-AU" sz="2400" baseline="30000" dirty="0" err="1" smtClean="0"/>
              <a:t>204</a:t>
            </a:r>
            <a:r>
              <a:rPr lang="en-AU" sz="2400" dirty="0" err="1" smtClean="0"/>
              <a:t>Pb</a:t>
            </a:r>
            <a:r>
              <a:rPr lang="en-AU" sz="2400" dirty="0" smtClean="0"/>
              <a:t>) and other parameters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284663" y="6459538"/>
            <a:ext cx="4751387" cy="414337"/>
          </a:xfrm>
        </p:spPr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5210036"/>
            <a:ext cx="7632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Empirical exploration guides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64"/>
            <a:ext cx="9144000" cy="646938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Provinces of the Lachlan Orogen</a:t>
            </a:r>
            <a:endParaRPr lang="en-AU" altLang="en-US" sz="2800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284663" y="6459538"/>
            <a:ext cx="4751387" cy="414337"/>
          </a:xfrm>
        </p:spPr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64"/>
            <a:ext cx="9144000" cy="646938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AU" altLang="en-US" sz="2800" dirty="0" smtClean="0"/>
              <a:t>Major mineral deposits of the Lachlan Orogen</a:t>
            </a:r>
            <a:endParaRPr lang="en-AU" altLang="en-US" sz="2800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284663" y="6459538"/>
            <a:ext cx="4751387" cy="414337"/>
          </a:xfrm>
        </p:spPr>
        <p:txBody>
          <a:bodyPr/>
          <a:lstStyle/>
          <a:p>
            <a:r>
              <a:rPr lang="en-AU" altLang="en-US" dirty="0" smtClean="0"/>
              <a:t>Mines and Wines 2013</a:t>
            </a:r>
            <a:endParaRPr lang="en-AU" alt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95453" y="1546826"/>
            <a:ext cx="1553256" cy="830997"/>
            <a:chOff x="4695453" y="1546826"/>
            <a:chExt cx="1553256" cy="830997"/>
          </a:xfrm>
        </p:grpSpPr>
        <p:sp>
          <p:nvSpPr>
            <p:cNvPr id="10" name="Oval 9"/>
            <p:cNvSpPr/>
            <p:nvPr/>
          </p:nvSpPr>
          <p:spPr bwMode="auto">
            <a:xfrm>
              <a:off x="4695453" y="1700808"/>
              <a:ext cx="308595" cy="288032"/>
            </a:xfrm>
            <a:prstGeom prst="ellipse">
              <a:avLst/>
            </a:prstGeom>
            <a:solidFill>
              <a:srgbClr val="3333FF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84608" y="1546826"/>
              <a:ext cx="1164101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 smtClean="0"/>
                <a:t>Ordovician</a:t>
              </a:r>
            </a:p>
            <a:p>
              <a:pPr algn="ctr"/>
              <a:r>
                <a:rPr lang="en-AU" sz="1600" dirty="0" err="1" smtClean="0"/>
                <a:t>VHMS</a:t>
              </a:r>
              <a:endParaRPr lang="en-AU" sz="1600" dirty="0"/>
            </a:p>
            <a:p>
              <a:pPr algn="ctr"/>
              <a:r>
                <a:rPr lang="en-AU" sz="1600" dirty="0" smtClean="0"/>
                <a:t>(~480 Ma)</a:t>
              </a:r>
              <a:endParaRPr lang="en-AU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26952" y="4705384"/>
            <a:ext cx="2186722" cy="1828671"/>
            <a:chOff x="2526952" y="4705384"/>
            <a:chExt cx="2186722" cy="1828671"/>
          </a:xfrm>
        </p:grpSpPr>
        <p:sp>
          <p:nvSpPr>
            <p:cNvPr id="5" name="Oval 4"/>
            <p:cNvSpPr/>
            <p:nvPr/>
          </p:nvSpPr>
          <p:spPr bwMode="auto">
            <a:xfrm rot="960000">
              <a:off x="2526952" y="4705384"/>
              <a:ext cx="2088232" cy="1008112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6319" y="5949280"/>
              <a:ext cx="20473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 smtClean="0"/>
                <a:t>Victorian lode gold</a:t>
              </a:r>
            </a:p>
            <a:p>
              <a:pPr algn="ctr"/>
              <a:r>
                <a:rPr lang="en-AU" sz="1600" dirty="0" smtClean="0"/>
                <a:t>(~440 Ma; ~380 Ma)</a:t>
              </a:r>
              <a:endParaRPr lang="en-AU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07133" y="2565865"/>
            <a:ext cx="3099977" cy="1262781"/>
            <a:chOff x="2707133" y="2565865"/>
            <a:chExt cx="3099977" cy="1262781"/>
          </a:xfrm>
        </p:grpSpPr>
        <p:sp>
          <p:nvSpPr>
            <p:cNvPr id="4" name="Oval 3"/>
            <p:cNvSpPr/>
            <p:nvPr/>
          </p:nvSpPr>
          <p:spPr bwMode="auto">
            <a:xfrm rot="2209958">
              <a:off x="4798998" y="2568646"/>
              <a:ext cx="1008112" cy="1260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07133" y="2565865"/>
              <a:ext cx="2008883" cy="86177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 smtClean="0"/>
                <a:t>Macquarie</a:t>
              </a:r>
            </a:p>
            <a:p>
              <a:pPr algn="ctr"/>
              <a:r>
                <a:rPr lang="en-AU" sz="1600" dirty="0" smtClean="0"/>
                <a:t>porphyry-epithermal</a:t>
              </a:r>
            </a:p>
            <a:p>
              <a:pPr algn="ctr"/>
              <a:r>
                <a:rPr lang="en-AU" sz="1600" dirty="0" smtClean="0"/>
                <a:t>(450-420 Ma)</a:t>
              </a:r>
              <a:endParaRPr lang="en-AU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96000" y="2996752"/>
            <a:ext cx="1980256" cy="2592488"/>
            <a:chOff x="4896000" y="2996752"/>
            <a:chExt cx="1980256" cy="2592488"/>
          </a:xfrm>
        </p:grpSpPr>
        <p:sp>
          <p:nvSpPr>
            <p:cNvPr id="6" name="Oval 5"/>
            <p:cNvSpPr/>
            <p:nvPr/>
          </p:nvSpPr>
          <p:spPr bwMode="auto">
            <a:xfrm>
              <a:off x="5688124" y="2996752"/>
              <a:ext cx="360040" cy="1656384"/>
            </a:xfrm>
            <a:prstGeom prst="ellipse">
              <a:avLst/>
            </a:prstGeom>
            <a:solidFill>
              <a:srgbClr val="3333FF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896000" y="5013176"/>
              <a:ext cx="308595" cy="288032"/>
            </a:xfrm>
            <a:prstGeom prst="ellipse">
              <a:avLst/>
            </a:prstGeom>
            <a:solidFill>
              <a:srgbClr val="3333FF">
                <a:alpha val="50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49024" y="4758243"/>
              <a:ext cx="1127232" cy="83099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 smtClean="0"/>
                <a:t>Silurian</a:t>
              </a:r>
            </a:p>
            <a:p>
              <a:pPr algn="ctr"/>
              <a:r>
                <a:rPr lang="en-AU" sz="1600" dirty="0" err="1" smtClean="0"/>
                <a:t>VHMS</a:t>
              </a:r>
              <a:endParaRPr lang="en-AU" sz="1600" dirty="0"/>
            </a:p>
            <a:p>
              <a:pPr algn="ctr"/>
              <a:r>
                <a:rPr lang="en-AU" sz="1600" dirty="0" smtClean="0"/>
                <a:t>(~420 Ma)</a:t>
              </a:r>
              <a:endParaRPr lang="en-AU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11700" y="1196752"/>
            <a:ext cx="1899777" cy="3600000"/>
            <a:chOff x="3011700" y="1196752"/>
            <a:chExt cx="1899777" cy="3600000"/>
          </a:xfrm>
        </p:grpSpPr>
        <p:sp>
          <p:nvSpPr>
            <p:cNvPr id="3" name="Oval 2"/>
            <p:cNvSpPr/>
            <p:nvPr/>
          </p:nvSpPr>
          <p:spPr bwMode="auto">
            <a:xfrm>
              <a:off x="4479429" y="1196752"/>
              <a:ext cx="432048" cy="3600000"/>
            </a:xfrm>
            <a:prstGeom prst="ellipse">
              <a:avLst/>
            </a:prstGeom>
            <a:solidFill>
              <a:srgbClr val="FF0000">
                <a:alpha val="41000"/>
              </a:srgb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11700" y="1628800"/>
              <a:ext cx="1488292" cy="58477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 smtClean="0"/>
                <a:t>Wagga Sn-Mo</a:t>
              </a:r>
            </a:p>
            <a:p>
              <a:pPr algn="ctr"/>
              <a:r>
                <a:rPr lang="en-AU" sz="1600" dirty="0" smtClean="0"/>
                <a:t>(410-230 Ma)</a:t>
              </a:r>
              <a:endParaRPr lang="en-AU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 Conclusion Slide">
  <a:themeElements>
    <a:clrScheme name="GA Conclusion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A White Pages">
  <a:themeElements>
    <a:clrScheme name="GA White Pages 13">
      <a:dk1>
        <a:srgbClr val="4D4D4F"/>
      </a:dk1>
      <a:lt1>
        <a:srgbClr val="FFFFFF"/>
      </a:lt1>
      <a:dk2>
        <a:srgbClr val="267485"/>
      </a:dk2>
      <a:lt2>
        <a:srgbClr val="808080"/>
      </a:lt2>
      <a:accent1>
        <a:srgbClr val="A0D7E4"/>
      </a:accent1>
      <a:accent2>
        <a:srgbClr val="333399"/>
      </a:accent2>
      <a:accent3>
        <a:srgbClr val="FFFFFF"/>
      </a:accent3>
      <a:accent4>
        <a:srgbClr val="404042"/>
      </a:accent4>
      <a:accent5>
        <a:srgbClr val="CDE8EF"/>
      </a:accent5>
      <a:accent6>
        <a:srgbClr val="2D2D8A"/>
      </a:accent6>
      <a:hlink>
        <a:srgbClr val="0000FF"/>
      </a:hlink>
      <a:folHlink>
        <a:srgbClr val="99CC00"/>
      </a:folHlink>
    </a:clrScheme>
    <a:fontScheme name="GA Whit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A Whit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Whit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Whit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 Internal Title Slide">
  <a:themeElements>
    <a:clrScheme name="GA Internal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1259</Words>
  <Application>Microsoft Office PowerPoint</Application>
  <PresentationFormat>On-screen Show (4:3)</PresentationFormat>
  <Paragraphs>305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GA Conclusion Slide</vt:lpstr>
      <vt:lpstr>GA White Pages</vt:lpstr>
      <vt:lpstr>GA Internal Title Slide</vt:lpstr>
      <vt:lpstr>Metallogenesis in New South Wales: new (and old) insights from spatial and temporal variations in radiogenic isotopes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Geoscience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u87252</dc:creator>
  <cp:lastModifiedBy>Geoscience Australia</cp:lastModifiedBy>
  <cp:revision>135</cp:revision>
  <dcterms:created xsi:type="dcterms:W3CDTF">2012-05-27T23:29:31Z</dcterms:created>
  <dcterms:modified xsi:type="dcterms:W3CDTF">2013-09-10T23:27:06Z</dcterms:modified>
</cp:coreProperties>
</file>